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Lst>
  <p:sldSz cx="18288000" cy="10287000"/>
  <p:notesSz cx="6858000" cy="9144000"/>
  <p:embeddedFontLst>
    <p:embeddedFont>
      <p:font typeface="Calibri" panose="020F0502020204030204" pitchFamily="34" charset="0"/>
      <p:regular r:id="rId35"/>
      <p:bold r:id="rId36"/>
      <p:italic r:id="rId37"/>
      <p:boldItalic r:id="rId38"/>
    </p:embeddedFont>
    <p:embeddedFont>
      <p:font typeface="Source Sans Pro" panose="020B0503030403020204" pitchFamily="34" charset="0"/>
      <p:regular r:id="rId39"/>
    </p:embeddedFont>
    <p:embeddedFont>
      <p:font typeface="Source Sans Pro Bold" panose="020B0703030403020204" charset="0"/>
      <p:regular r:id="rId4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4" d="100"/>
          <a:sy n="54" d="100"/>
        </p:scale>
        <p:origin x="1397" y="6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5.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3.fntdata"/><Relationship Id="rId40" Type="http://schemas.openxmlformats.org/officeDocument/2006/relationships/font" Target="fonts/font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1.fntdata"/><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4.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6/14/2023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6/14/2023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6/14/2023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6/14/2023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6/14/2023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10" Type="http://schemas.openxmlformats.org/officeDocument/2006/relationships/hyperlink" Target="https://github.com/hardiantots/predictloanstatus_LogReg" TargetMode="External"/><Relationship Id="rId4" Type="http://schemas.openxmlformats.org/officeDocument/2006/relationships/image" Target="../media/image3.png"/><Relationship Id="rId9" Type="http://schemas.openxmlformats.org/officeDocument/2006/relationships/image" Target="../media/image8.svg"/></Relationships>
</file>

<file path=ppt/slides/_rels/slide1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5.jpeg"/><Relationship Id="rId1" Type="http://schemas.openxmlformats.org/officeDocument/2006/relationships/slideLayout" Target="../slideLayouts/slideLayout7.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2.svg"/></Relationships>
</file>

<file path=ppt/slides/_rels/slide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7.xml"/><Relationship Id="rId5" Type="http://schemas.openxmlformats.org/officeDocument/2006/relationships/image" Target="../media/image19.svg"/><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29.png"/></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2.png"/><Relationship Id="rId1" Type="http://schemas.openxmlformats.org/officeDocument/2006/relationships/slideLayout" Target="../slideLayouts/slideLayout7.xml"/><Relationship Id="rId4" Type="http://schemas.openxmlformats.org/officeDocument/2006/relationships/image" Target="../media/image31.svg"/></Relationships>
</file>

<file path=ppt/slides/_rels/slide1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image" Target="../media/image19.svg"/><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19.svg"/><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0.svg"/><Relationship Id="rId7"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jpeg"/></Relationships>
</file>

<file path=ppt/slides/_rels/slide2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2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2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2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2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2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28.xml.rels><?xml version="1.0" encoding="UTF-8" standalone="yes"?>
<Relationships xmlns="http://schemas.openxmlformats.org/package/2006/relationships"><Relationship Id="rId8" Type="http://schemas.openxmlformats.org/officeDocument/2006/relationships/image" Target="../media/image45.svg"/><Relationship Id="rId3" Type="http://schemas.openxmlformats.org/officeDocument/2006/relationships/image" Target="../media/image12.png"/><Relationship Id="rId7" Type="http://schemas.openxmlformats.org/officeDocument/2006/relationships/image" Target="../media/image44.png"/><Relationship Id="rId2" Type="http://schemas.openxmlformats.org/officeDocument/2006/relationships/image" Target="../media/image43.jpeg"/><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10" Type="http://schemas.openxmlformats.org/officeDocument/2006/relationships/image" Target="../media/image47.svg"/><Relationship Id="rId4" Type="http://schemas.openxmlformats.org/officeDocument/2006/relationships/image" Target="../media/image13.svg"/><Relationship Id="rId9" Type="http://schemas.openxmlformats.org/officeDocument/2006/relationships/image" Target="../media/image46.png"/></Relationships>
</file>

<file path=ppt/slides/_rels/slide29.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48.png"/><Relationship Id="rId2" Type="http://schemas.openxmlformats.org/officeDocument/2006/relationships/image" Target="../media/image43.jpeg"/><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13.svg"/></Relationships>
</file>

<file path=ppt/slides/_rels/slide3.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svg"/><Relationship Id="rId4" Type="http://schemas.openxmlformats.org/officeDocument/2006/relationships/image" Target="../media/image18.png"/></Relationships>
</file>

<file path=ppt/slides/_rels/slide30.xml.rels><?xml version="1.0" encoding="UTF-8" standalone="yes"?>
<Relationships xmlns="http://schemas.openxmlformats.org/package/2006/relationships"><Relationship Id="rId8" Type="http://schemas.openxmlformats.org/officeDocument/2006/relationships/image" Target="../media/image45.svg"/><Relationship Id="rId3" Type="http://schemas.openxmlformats.org/officeDocument/2006/relationships/image" Target="../media/image12.png"/><Relationship Id="rId7" Type="http://schemas.openxmlformats.org/officeDocument/2006/relationships/image" Target="../media/image44.png"/><Relationship Id="rId2" Type="http://schemas.openxmlformats.org/officeDocument/2006/relationships/image" Target="../media/image43.jpeg"/><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10" Type="http://schemas.openxmlformats.org/officeDocument/2006/relationships/image" Target="../media/image50.png"/><Relationship Id="rId4" Type="http://schemas.openxmlformats.org/officeDocument/2006/relationships/image" Target="../media/image13.svg"/><Relationship Id="rId9" Type="http://schemas.openxmlformats.org/officeDocument/2006/relationships/image" Target="../media/image49.png"/></Relationships>
</file>

<file path=ppt/slides/_rels/slide31.xml.rels><?xml version="1.0" encoding="UTF-8" standalone="yes"?>
<Relationships xmlns="http://schemas.openxmlformats.org/package/2006/relationships"><Relationship Id="rId8" Type="http://schemas.openxmlformats.org/officeDocument/2006/relationships/image" Target="../media/image47.svg"/><Relationship Id="rId3" Type="http://schemas.openxmlformats.org/officeDocument/2006/relationships/image" Target="../media/image12.png"/><Relationship Id="rId7" Type="http://schemas.openxmlformats.org/officeDocument/2006/relationships/image" Target="../media/image46.png"/><Relationship Id="rId2" Type="http://schemas.openxmlformats.org/officeDocument/2006/relationships/image" Target="../media/image43.jpeg"/><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10" Type="http://schemas.openxmlformats.org/officeDocument/2006/relationships/image" Target="../media/image52.png"/><Relationship Id="rId4" Type="http://schemas.openxmlformats.org/officeDocument/2006/relationships/image" Target="../media/image13.svg"/><Relationship Id="rId9" Type="http://schemas.openxmlformats.org/officeDocument/2006/relationships/image" Target="../media/image51.png"/></Relationships>
</file>

<file path=ppt/slides/_rels/slide3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5.svg"/><Relationship Id="rId4" Type="http://schemas.openxmlformats.org/officeDocument/2006/relationships/image" Target="../media/image14.png"/></Relationships>
</file>

<file path=ppt/slides/_rels/slide33.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2.svg"/><Relationship Id="rId7" Type="http://schemas.openxmlformats.org/officeDocument/2006/relationships/image" Target="../media/image17.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6.png"/><Relationship Id="rId11" Type="http://schemas.openxmlformats.org/officeDocument/2006/relationships/image" Target="../media/image58.svg"/><Relationship Id="rId5" Type="http://schemas.openxmlformats.org/officeDocument/2006/relationships/image" Target="../media/image54.svg"/><Relationship Id="rId10" Type="http://schemas.openxmlformats.org/officeDocument/2006/relationships/image" Target="../media/image57.png"/><Relationship Id="rId4" Type="http://schemas.openxmlformats.org/officeDocument/2006/relationships/image" Target="../media/image53.png"/><Relationship Id="rId9" Type="http://schemas.openxmlformats.org/officeDocument/2006/relationships/image" Target="../media/image56.svg"/></Relationships>
</file>

<file path=ppt/slides/_rels/slide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4077393" y="0"/>
            <a:ext cx="10212185" cy="10287000"/>
          </a:xfrm>
          <a:custGeom>
            <a:avLst/>
            <a:gdLst/>
            <a:ahLst/>
            <a:cxnLst/>
            <a:rect l="l" t="t" r="r" b="b"/>
            <a:pathLst>
              <a:path w="10212185" h="10287000">
                <a:moveTo>
                  <a:pt x="0" y="0"/>
                </a:moveTo>
                <a:lnTo>
                  <a:pt x="10212186" y="0"/>
                </a:lnTo>
                <a:lnTo>
                  <a:pt x="10212186"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3307468" y="3638460"/>
            <a:ext cx="3720324" cy="3010080"/>
          </a:xfrm>
          <a:custGeom>
            <a:avLst/>
            <a:gdLst/>
            <a:ahLst/>
            <a:cxnLst/>
            <a:rect l="l" t="t" r="r" b="b"/>
            <a:pathLst>
              <a:path w="3720324" h="3010080">
                <a:moveTo>
                  <a:pt x="0" y="0"/>
                </a:moveTo>
                <a:lnTo>
                  <a:pt x="3720324" y="0"/>
                </a:lnTo>
                <a:lnTo>
                  <a:pt x="3720324" y="3010080"/>
                </a:lnTo>
                <a:lnTo>
                  <a:pt x="0" y="301008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7806433" y="2858605"/>
            <a:ext cx="8399178" cy="4116580"/>
          </a:xfrm>
          <a:prstGeom prst="rect">
            <a:avLst/>
          </a:prstGeom>
        </p:spPr>
        <p:txBody>
          <a:bodyPr lIns="0" tIns="0" rIns="0" bIns="0" rtlCol="0" anchor="t">
            <a:spAutoFit/>
          </a:bodyPr>
          <a:lstStyle/>
          <a:p>
            <a:pPr>
              <a:lnSpc>
                <a:spcPts val="8056"/>
              </a:lnSpc>
            </a:pPr>
            <a:r>
              <a:rPr lang="en-US" sz="7600" dirty="0">
                <a:solidFill>
                  <a:srgbClr val="000000"/>
                </a:solidFill>
                <a:latin typeface="Source Sans Pro Bold"/>
              </a:rPr>
              <a:t>PREDICT LOAN STATUS WITH LOGISTIC REGRESSION</a:t>
            </a:r>
          </a:p>
        </p:txBody>
      </p:sp>
      <p:grpSp>
        <p:nvGrpSpPr>
          <p:cNvPr id="5" name="Group 5"/>
          <p:cNvGrpSpPr/>
          <p:nvPr/>
        </p:nvGrpSpPr>
        <p:grpSpPr>
          <a:xfrm>
            <a:off x="7864679" y="7346660"/>
            <a:ext cx="1174546" cy="235359"/>
            <a:chOff x="0" y="0"/>
            <a:chExt cx="1566061" cy="313813"/>
          </a:xfrm>
        </p:grpSpPr>
        <p:grpSp>
          <p:nvGrpSpPr>
            <p:cNvPr id="6" name="Group 6"/>
            <p:cNvGrpSpPr/>
            <p:nvPr/>
          </p:nvGrpSpPr>
          <p:grpSpPr>
            <a:xfrm>
              <a:off x="0" y="0"/>
              <a:ext cx="313813" cy="313813"/>
              <a:chOff x="0" y="0"/>
              <a:chExt cx="1913890" cy="1913890"/>
            </a:xfrm>
          </p:grpSpPr>
          <p:sp>
            <p:nvSpPr>
              <p:cNvPr id="7" name="Freeform 7"/>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FCC287"/>
              </a:solidFill>
            </p:spPr>
          </p:sp>
        </p:grpSp>
        <p:grpSp>
          <p:nvGrpSpPr>
            <p:cNvPr id="8" name="Group 8"/>
            <p:cNvGrpSpPr/>
            <p:nvPr/>
          </p:nvGrpSpPr>
          <p:grpSpPr>
            <a:xfrm>
              <a:off x="629873" y="0"/>
              <a:ext cx="313813" cy="313813"/>
              <a:chOff x="0" y="0"/>
              <a:chExt cx="1913890" cy="1913890"/>
            </a:xfrm>
          </p:grpSpPr>
          <p:sp>
            <p:nvSpPr>
              <p:cNvPr id="9" name="Freeform 9"/>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FCC287"/>
              </a:solidFill>
            </p:spPr>
          </p:sp>
        </p:grpSp>
        <p:grpSp>
          <p:nvGrpSpPr>
            <p:cNvPr id="10" name="Group 10"/>
            <p:cNvGrpSpPr/>
            <p:nvPr/>
          </p:nvGrpSpPr>
          <p:grpSpPr>
            <a:xfrm>
              <a:off x="1252248" y="0"/>
              <a:ext cx="313813" cy="313813"/>
              <a:chOff x="0" y="0"/>
              <a:chExt cx="1913890" cy="1913890"/>
            </a:xfrm>
          </p:grpSpPr>
          <p:sp>
            <p:nvSpPr>
              <p:cNvPr id="11" name="Freeform 11"/>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FCC287"/>
              </a:solidFill>
            </p:spPr>
          </p:sp>
        </p:grpSp>
      </p:grpSp>
      <p:sp>
        <p:nvSpPr>
          <p:cNvPr id="12" name="TextBox 12"/>
          <p:cNvSpPr txBox="1"/>
          <p:nvPr/>
        </p:nvSpPr>
        <p:spPr>
          <a:xfrm>
            <a:off x="12027731" y="981075"/>
            <a:ext cx="5231569" cy="455295"/>
          </a:xfrm>
          <a:prstGeom prst="rect">
            <a:avLst/>
          </a:prstGeom>
        </p:spPr>
        <p:txBody>
          <a:bodyPr lIns="0" tIns="0" rIns="0" bIns="0" rtlCol="0" anchor="t">
            <a:spAutoFit/>
          </a:bodyPr>
          <a:lstStyle/>
          <a:p>
            <a:pPr algn="r">
              <a:lnSpc>
                <a:spcPts val="3779"/>
              </a:lnSpc>
            </a:pPr>
            <a:r>
              <a:rPr lang="en-US" sz="2700" dirty="0">
                <a:solidFill>
                  <a:srgbClr val="000000"/>
                </a:solidFill>
                <a:latin typeface="Source Sans Pro"/>
              </a:rPr>
              <a:t>Data Science Project</a:t>
            </a:r>
          </a:p>
        </p:txBody>
      </p:sp>
      <p:sp>
        <p:nvSpPr>
          <p:cNvPr id="13" name="Freeform 13"/>
          <p:cNvSpPr/>
          <p:nvPr/>
        </p:nvSpPr>
        <p:spPr>
          <a:xfrm>
            <a:off x="8091014" y="8833535"/>
            <a:ext cx="439469" cy="439469"/>
          </a:xfrm>
          <a:custGeom>
            <a:avLst/>
            <a:gdLst/>
            <a:ahLst/>
            <a:cxnLst/>
            <a:rect l="l" t="t" r="r" b="b"/>
            <a:pathLst>
              <a:path w="439469" h="439469">
                <a:moveTo>
                  <a:pt x="0" y="0"/>
                </a:moveTo>
                <a:lnTo>
                  <a:pt x="439468" y="0"/>
                </a:lnTo>
                <a:lnTo>
                  <a:pt x="439468" y="439469"/>
                </a:lnTo>
                <a:lnTo>
                  <a:pt x="0" y="43946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4" name="Freeform 14"/>
          <p:cNvSpPr/>
          <p:nvPr/>
        </p:nvSpPr>
        <p:spPr>
          <a:xfrm>
            <a:off x="12127020" y="8791089"/>
            <a:ext cx="524361" cy="524361"/>
          </a:xfrm>
          <a:custGeom>
            <a:avLst/>
            <a:gdLst/>
            <a:ahLst/>
            <a:cxnLst/>
            <a:rect l="l" t="t" r="r" b="b"/>
            <a:pathLst>
              <a:path w="524361" h="524361">
                <a:moveTo>
                  <a:pt x="0" y="0"/>
                </a:moveTo>
                <a:lnTo>
                  <a:pt x="524361" y="0"/>
                </a:lnTo>
                <a:lnTo>
                  <a:pt x="524361" y="524361"/>
                </a:lnTo>
                <a:lnTo>
                  <a:pt x="0" y="52436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5" name="TextBox 15"/>
          <p:cNvSpPr txBox="1"/>
          <p:nvPr/>
        </p:nvSpPr>
        <p:spPr>
          <a:xfrm>
            <a:off x="8434479" y="8683382"/>
            <a:ext cx="3721116" cy="558800"/>
          </a:xfrm>
          <a:prstGeom prst="rect">
            <a:avLst/>
          </a:prstGeom>
        </p:spPr>
        <p:txBody>
          <a:bodyPr lIns="0" tIns="0" rIns="0" bIns="0" rtlCol="0" anchor="t">
            <a:spAutoFit/>
          </a:bodyPr>
          <a:lstStyle/>
          <a:p>
            <a:pPr algn="ctr">
              <a:lnSpc>
                <a:spcPts val="4899"/>
              </a:lnSpc>
            </a:pPr>
            <a:r>
              <a:rPr lang="en-US" sz="2499">
                <a:solidFill>
                  <a:srgbClr val="000000"/>
                </a:solidFill>
                <a:latin typeface="Source Sans Pro"/>
              </a:rPr>
              <a:t>Hardianto Tandi Seno</a:t>
            </a:r>
          </a:p>
        </p:txBody>
      </p:sp>
      <p:sp>
        <p:nvSpPr>
          <p:cNvPr id="16" name="TextBox 16"/>
          <p:cNvSpPr txBox="1"/>
          <p:nvPr/>
        </p:nvSpPr>
        <p:spPr>
          <a:xfrm>
            <a:off x="12546606" y="8663206"/>
            <a:ext cx="5096037" cy="560441"/>
          </a:xfrm>
          <a:prstGeom prst="rect">
            <a:avLst/>
          </a:prstGeom>
        </p:spPr>
        <p:txBody>
          <a:bodyPr lIns="0" tIns="0" rIns="0" bIns="0" rtlCol="0" anchor="t">
            <a:spAutoFit/>
          </a:bodyPr>
          <a:lstStyle/>
          <a:p>
            <a:pPr algn="ctr">
              <a:lnSpc>
                <a:spcPts val="4897"/>
              </a:lnSpc>
            </a:pPr>
            <a:r>
              <a:rPr lang="en-US" sz="2498">
                <a:solidFill>
                  <a:srgbClr val="000000"/>
                </a:solidFill>
                <a:latin typeface="Source Sans Pro"/>
              </a:rPr>
              <a:t>hardiantotandiseno@gmail.com</a:t>
            </a:r>
          </a:p>
        </p:txBody>
      </p:sp>
      <p:sp>
        <p:nvSpPr>
          <p:cNvPr id="17" name="TextBox 12">
            <a:extLst>
              <a:ext uri="{FF2B5EF4-FFF2-40B4-BE49-F238E27FC236}">
                <a16:creationId xmlns:a16="http://schemas.microsoft.com/office/drawing/2014/main" id="{8415C627-9A74-17E3-D7BD-CDE11A447E99}"/>
              </a:ext>
            </a:extLst>
          </p:cNvPr>
          <p:cNvSpPr txBox="1"/>
          <p:nvPr/>
        </p:nvSpPr>
        <p:spPr>
          <a:xfrm>
            <a:off x="8027323" y="8020405"/>
            <a:ext cx="9208164" cy="943015"/>
          </a:xfrm>
          <a:prstGeom prst="rect">
            <a:avLst/>
          </a:prstGeom>
        </p:spPr>
        <p:txBody>
          <a:bodyPr wrap="square" lIns="0" tIns="0" rIns="0" bIns="0" rtlCol="0" anchor="t">
            <a:spAutoFit/>
          </a:bodyPr>
          <a:lstStyle/>
          <a:p>
            <a:pPr algn="r">
              <a:lnSpc>
                <a:spcPts val="3779"/>
              </a:lnSpc>
            </a:pPr>
            <a:r>
              <a:rPr lang="en-US" sz="2700" dirty="0">
                <a:solidFill>
                  <a:srgbClr val="000000"/>
                </a:solidFill>
                <a:latin typeface="Source Sans Pro"/>
                <a:hlinkClick r:id="rId10"/>
              </a:rPr>
              <a:t>https://github.com/hardiantots/predictloanstatus_LogReg</a:t>
            </a:r>
            <a:endParaRPr lang="en-US" sz="2700" dirty="0">
              <a:solidFill>
                <a:srgbClr val="000000"/>
              </a:solidFill>
              <a:latin typeface="Source Sans Pro"/>
            </a:endParaRPr>
          </a:p>
          <a:p>
            <a:pPr algn="r">
              <a:lnSpc>
                <a:spcPts val="3779"/>
              </a:lnSpc>
            </a:pPr>
            <a:endParaRPr lang="en-US" sz="2700" dirty="0">
              <a:solidFill>
                <a:srgbClr val="000000"/>
              </a:solidFill>
              <a:latin typeface="Source Sans Pro"/>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991768" y="846044"/>
            <a:ext cx="1239636" cy="248402"/>
            <a:chOff x="0" y="0"/>
            <a:chExt cx="1652847" cy="331203"/>
          </a:xfrm>
        </p:grpSpPr>
        <p:grpSp>
          <p:nvGrpSpPr>
            <p:cNvPr id="3" name="Group 3"/>
            <p:cNvGrpSpPr/>
            <p:nvPr/>
          </p:nvGrpSpPr>
          <p:grpSpPr>
            <a:xfrm>
              <a:off x="0" y="0"/>
              <a:ext cx="331203" cy="331203"/>
              <a:chOff x="0" y="0"/>
              <a:chExt cx="1913890" cy="1913890"/>
            </a:xfrm>
          </p:grpSpPr>
          <p:sp>
            <p:nvSpPr>
              <p:cNvPr id="4" name="Freeform 4"/>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FCC287"/>
              </a:solidFill>
            </p:spPr>
          </p:sp>
        </p:grpSp>
        <p:grpSp>
          <p:nvGrpSpPr>
            <p:cNvPr id="5" name="Group 5"/>
            <p:cNvGrpSpPr/>
            <p:nvPr/>
          </p:nvGrpSpPr>
          <p:grpSpPr>
            <a:xfrm>
              <a:off x="664779" y="0"/>
              <a:ext cx="331203" cy="331203"/>
              <a:chOff x="0" y="0"/>
              <a:chExt cx="1913890" cy="1913890"/>
            </a:xfrm>
          </p:grpSpPr>
          <p:sp>
            <p:nvSpPr>
              <p:cNvPr id="6" name="Freeform 6"/>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FCC287"/>
              </a:solidFill>
            </p:spPr>
          </p:sp>
        </p:grpSp>
        <p:grpSp>
          <p:nvGrpSpPr>
            <p:cNvPr id="7" name="Group 7"/>
            <p:cNvGrpSpPr/>
            <p:nvPr/>
          </p:nvGrpSpPr>
          <p:grpSpPr>
            <a:xfrm>
              <a:off x="1321644" y="0"/>
              <a:ext cx="331203" cy="331203"/>
              <a:chOff x="0" y="0"/>
              <a:chExt cx="1913890" cy="1913890"/>
            </a:xfrm>
          </p:grpSpPr>
          <p:sp>
            <p:nvSpPr>
              <p:cNvPr id="8" name="Freeform 8"/>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FCC287"/>
              </a:solidFill>
            </p:spPr>
          </p:sp>
        </p:grpSp>
      </p:grpSp>
      <p:sp>
        <p:nvSpPr>
          <p:cNvPr id="9" name="Freeform 9"/>
          <p:cNvSpPr/>
          <p:nvPr/>
        </p:nvSpPr>
        <p:spPr>
          <a:xfrm>
            <a:off x="-1399077" y="6233864"/>
            <a:ext cx="6020419" cy="6064524"/>
          </a:xfrm>
          <a:custGeom>
            <a:avLst/>
            <a:gdLst/>
            <a:ahLst/>
            <a:cxnLst/>
            <a:rect l="l" t="t" r="r" b="b"/>
            <a:pathLst>
              <a:path w="6020419" h="6064524">
                <a:moveTo>
                  <a:pt x="0" y="0"/>
                </a:moveTo>
                <a:lnTo>
                  <a:pt x="6020418" y="0"/>
                </a:lnTo>
                <a:lnTo>
                  <a:pt x="6020418" y="6064524"/>
                </a:lnTo>
                <a:lnTo>
                  <a:pt x="0" y="606452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0" name="Freeform 10"/>
          <p:cNvSpPr/>
          <p:nvPr/>
        </p:nvSpPr>
        <p:spPr>
          <a:xfrm>
            <a:off x="2479230" y="3348890"/>
            <a:ext cx="3048396" cy="6286800"/>
          </a:xfrm>
          <a:custGeom>
            <a:avLst/>
            <a:gdLst/>
            <a:ahLst/>
            <a:cxnLst/>
            <a:rect l="l" t="t" r="r" b="b"/>
            <a:pathLst>
              <a:path w="3048396" h="6286800">
                <a:moveTo>
                  <a:pt x="0" y="0"/>
                </a:moveTo>
                <a:lnTo>
                  <a:pt x="3048395" y="0"/>
                </a:lnTo>
                <a:lnTo>
                  <a:pt x="3048395" y="6286800"/>
                </a:lnTo>
                <a:lnTo>
                  <a:pt x="0" y="6286800"/>
                </a:lnTo>
                <a:lnTo>
                  <a:pt x="0" y="0"/>
                </a:lnTo>
                <a:close/>
              </a:path>
            </a:pathLst>
          </a:custGeom>
          <a:blipFill>
            <a:blip r:embed="rId4"/>
            <a:stretch>
              <a:fillRect/>
            </a:stretch>
          </a:blipFill>
        </p:spPr>
      </p:sp>
      <p:sp>
        <p:nvSpPr>
          <p:cNvPr id="11" name="TextBox 11"/>
          <p:cNvSpPr txBox="1"/>
          <p:nvPr/>
        </p:nvSpPr>
        <p:spPr>
          <a:xfrm>
            <a:off x="2069655" y="1954282"/>
            <a:ext cx="13329541" cy="945062"/>
          </a:xfrm>
          <a:prstGeom prst="rect">
            <a:avLst/>
          </a:prstGeom>
        </p:spPr>
        <p:txBody>
          <a:bodyPr lIns="0" tIns="0" rIns="0" bIns="0" rtlCol="0" anchor="t">
            <a:spAutoFit/>
          </a:bodyPr>
          <a:lstStyle/>
          <a:p>
            <a:pPr marL="744617" lvl="1" indent="-372308">
              <a:lnSpc>
                <a:spcPts val="8622"/>
              </a:lnSpc>
              <a:buFont typeface="Arial"/>
              <a:buChar char="•"/>
            </a:pPr>
            <a:r>
              <a:rPr lang="en-US" sz="3448">
                <a:solidFill>
                  <a:srgbClr val="000000"/>
                </a:solidFill>
                <a:latin typeface="Source Sans Pro"/>
              </a:rPr>
              <a:t>FILL NAN VALUE IN COLUMNS</a:t>
            </a:r>
          </a:p>
        </p:txBody>
      </p:sp>
      <p:sp>
        <p:nvSpPr>
          <p:cNvPr id="12" name="TextBox 12"/>
          <p:cNvSpPr txBox="1"/>
          <p:nvPr/>
        </p:nvSpPr>
        <p:spPr>
          <a:xfrm>
            <a:off x="1991768" y="1317662"/>
            <a:ext cx="9439397" cy="787149"/>
          </a:xfrm>
          <a:prstGeom prst="rect">
            <a:avLst/>
          </a:prstGeom>
        </p:spPr>
        <p:txBody>
          <a:bodyPr lIns="0" tIns="0" rIns="0" bIns="0" rtlCol="0" anchor="t">
            <a:spAutoFit/>
          </a:bodyPr>
          <a:lstStyle/>
          <a:p>
            <a:pPr>
              <a:lnSpc>
                <a:spcPts val="6042"/>
              </a:lnSpc>
            </a:pPr>
            <a:r>
              <a:rPr lang="en-US" sz="5700">
                <a:solidFill>
                  <a:srgbClr val="000000"/>
                </a:solidFill>
                <a:latin typeface="Source Sans Pro Bold"/>
              </a:rPr>
              <a:t>DATA PRE-PROCESSING 1</a:t>
            </a:r>
          </a:p>
        </p:txBody>
      </p:sp>
      <p:sp>
        <p:nvSpPr>
          <p:cNvPr id="13" name="TextBox 13"/>
          <p:cNvSpPr txBox="1"/>
          <p:nvPr/>
        </p:nvSpPr>
        <p:spPr>
          <a:xfrm>
            <a:off x="6422765" y="3862689"/>
            <a:ext cx="9601281" cy="4008924"/>
          </a:xfrm>
          <a:prstGeom prst="rect">
            <a:avLst/>
          </a:prstGeom>
        </p:spPr>
        <p:txBody>
          <a:bodyPr lIns="0" tIns="0" rIns="0" bIns="0" rtlCol="0" anchor="t">
            <a:spAutoFit/>
          </a:bodyPr>
          <a:lstStyle/>
          <a:p>
            <a:pPr algn="just">
              <a:lnSpc>
                <a:spcPts val="4627"/>
              </a:lnSpc>
            </a:pPr>
            <a:r>
              <a:rPr lang="en-US" sz="2348">
                <a:solidFill>
                  <a:srgbClr val="000000"/>
                </a:solidFill>
                <a:latin typeface="Source Sans Pro"/>
              </a:rPr>
              <a:t>For the fill nan value process, in </a:t>
            </a:r>
            <a:r>
              <a:rPr lang="en-US" sz="2348">
                <a:solidFill>
                  <a:srgbClr val="000000"/>
                </a:solidFill>
                <a:latin typeface="Source Sans Pro Bold"/>
              </a:rPr>
              <a:t>numerical data</a:t>
            </a:r>
            <a:r>
              <a:rPr lang="en-US" sz="2348">
                <a:solidFill>
                  <a:srgbClr val="000000"/>
                </a:solidFill>
                <a:latin typeface="Source Sans Pro"/>
              </a:rPr>
              <a:t>, the fill process is carried out by giving the </a:t>
            </a:r>
            <a:r>
              <a:rPr lang="en-US" sz="2348">
                <a:solidFill>
                  <a:srgbClr val="000000"/>
                </a:solidFill>
                <a:latin typeface="Source Sans Pro Bold"/>
              </a:rPr>
              <a:t>mean value</a:t>
            </a:r>
            <a:r>
              <a:rPr lang="en-US" sz="2348">
                <a:solidFill>
                  <a:srgbClr val="000000"/>
                </a:solidFill>
                <a:latin typeface="Source Sans Pro"/>
              </a:rPr>
              <a:t> of the </a:t>
            </a:r>
            <a:r>
              <a:rPr lang="en-US" sz="2348">
                <a:solidFill>
                  <a:srgbClr val="000000"/>
                </a:solidFill>
                <a:latin typeface="Source Sans Pro Bold"/>
              </a:rPr>
              <a:t>column that contains the NaN value.</a:t>
            </a:r>
          </a:p>
          <a:p>
            <a:pPr algn="just">
              <a:lnSpc>
                <a:spcPts val="4627"/>
              </a:lnSpc>
            </a:pPr>
            <a:r>
              <a:rPr lang="en-US" sz="2348">
                <a:solidFill>
                  <a:srgbClr val="000000"/>
                </a:solidFill>
                <a:latin typeface="Source Sans Pro"/>
              </a:rPr>
              <a:t>For </a:t>
            </a:r>
            <a:r>
              <a:rPr lang="en-US" sz="2348">
                <a:solidFill>
                  <a:srgbClr val="000000"/>
                </a:solidFill>
                <a:latin typeface="Source Sans Pro Bold"/>
              </a:rPr>
              <a:t>categorical data</a:t>
            </a:r>
            <a:r>
              <a:rPr lang="en-US" sz="2348">
                <a:solidFill>
                  <a:srgbClr val="000000"/>
                </a:solidFill>
                <a:latin typeface="Source Sans Pro"/>
              </a:rPr>
              <a:t>, the fill process is carried out by </a:t>
            </a:r>
            <a:r>
              <a:rPr lang="en-US" sz="2348">
                <a:solidFill>
                  <a:srgbClr val="000000"/>
                </a:solidFill>
                <a:latin typeface="Source Sans Pro Bold"/>
              </a:rPr>
              <a:t>changing the NaN value</a:t>
            </a:r>
            <a:r>
              <a:rPr lang="en-US" sz="2348">
                <a:solidFill>
                  <a:srgbClr val="000000"/>
                </a:solidFill>
                <a:latin typeface="Source Sans Pro"/>
              </a:rPr>
              <a:t> to the</a:t>
            </a:r>
            <a:r>
              <a:rPr lang="en-US" sz="2348">
                <a:solidFill>
                  <a:srgbClr val="000000"/>
                </a:solidFill>
                <a:latin typeface="Source Sans Pro Bold"/>
              </a:rPr>
              <a:t> string 'unknown'</a:t>
            </a:r>
            <a:r>
              <a:rPr lang="en-US" sz="2348">
                <a:solidFill>
                  <a:srgbClr val="000000"/>
                </a:solidFill>
                <a:latin typeface="Source Sans Pro"/>
              </a:rPr>
              <a:t>.</a:t>
            </a:r>
          </a:p>
          <a:p>
            <a:pPr algn="just">
              <a:lnSpc>
                <a:spcPts val="4627"/>
              </a:lnSpc>
            </a:pPr>
            <a:endParaRPr lang="en-US" sz="2348">
              <a:solidFill>
                <a:srgbClr val="000000"/>
              </a:solidFill>
              <a:latin typeface="Source Sans Pro"/>
            </a:endParaRPr>
          </a:p>
          <a:p>
            <a:pPr algn="just">
              <a:lnSpc>
                <a:spcPts val="4627"/>
              </a:lnSpc>
            </a:pPr>
            <a:r>
              <a:rPr lang="en-US" sz="2348">
                <a:solidFill>
                  <a:srgbClr val="000000"/>
                </a:solidFill>
                <a:latin typeface="Source Sans Pro"/>
              </a:rPr>
              <a:t>In the picture beside, shows that there are no more NaN values in each existing column</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4356233"/>
            <a:ext cx="18288000" cy="4902067"/>
            <a:chOff x="0" y="0"/>
            <a:chExt cx="23618250" cy="6330831"/>
          </a:xfrm>
        </p:grpSpPr>
        <p:sp>
          <p:nvSpPr>
            <p:cNvPr id="3" name="Freeform 3"/>
            <p:cNvSpPr/>
            <p:nvPr/>
          </p:nvSpPr>
          <p:spPr>
            <a:xfrm>
              <a:off x="0" y="0"/>
              <a:ext cx="23618250" cy="6330831"/>
            </a:xfrm>
            <a:custGeom>
              <a:avLst/>
              <a:gdLst/>
              <a:ahLst/>
              <a:cxnLst/>
              <a:rect l="l" t="t" r="r" b="b"/>
              <a:pathLst>
                <a:path w="23618250" h="6330831">
                  <a:moveTo>
                    <a:pt x="0" y="0"/>
                  </a:moveTo>
                  <a:lnTo>
                    <a:pt x="23618250" y="0"/>
                  </a:lnTo>
                  <a:lnTo>
                    <a:pt x="23618250" y="6330831"/>
                  </a:lnTo>
                  <a:lnTo>
                    <a:pt x="0" y="6330831"/>
                  </a:lnTo>
                  <a:close/>
                </a:path>
              </a:pathLst>
            </a:custGeom>
            <a:solidFill>
              <a:srgbClr val="FCC287"/>
            </a:solidFill>
          </p:spPr>
        </p:sp>
      </p:grpSp>
      <p:grpSp>
        <p:nvGrpSpPr>
          <p:cNvPr id="4" name="Group 4"/>
          <p:cNvGrpSpPr/>
          <p:nvPr/>
        </p:nvGrpSpPr>
        <p:grpSpPr>
          <a:xfrm>
            <a:off x="1800098" y="0"/>
            <a:ext cx="5835443" cy="10287000"/>
            <a:chOff x="0" y="0"/>
            <a:chExt cx="7780591" cy="13716000"/>
          </a:xfrm>
        </p:grpSpPr>
        <p:pic>
          <p:nvPicPr>
            <p:cNvPr id="5" name="Picture 5"/>
            <p:cNvPicPr>
              <a:picLocks noChangeAspect="1"/>
            </p:cNvPicPr>
            <p:nvPr/>
          </p:nvPicPr>
          <p:blipFill>
            <a:blip r:embed="rId2"/>
            <a:srcRect l="31091" r="31091"/>
            <a:stretch>
              <a:fillRect/>
            </a:stretch>
          </p:blipFill>
          <p:spPr>
            <a:xfrm>
              <a:off x="0" y="0"/>
              <a:ext cx="7780591" cy="13716000"/>
            </a:xfrm>
            <a:prstGeom prst="rect">
              <a:avLst/>
            </a:prstGeom>
          </p:spPr>
        </p:pic>
      </p:grpSp>
      <p:grpSp>
        <p:nvGrpSpPr>
          <p:cNvPr id="6" name="Group 6"/>
          <p:cNvGrpSpPr/>
          <p:nvPr/>
        </p:nvGrpSpPr>
        <p:grpSpPr>
          <a:xfrm>
            <a:off x="8977102" y="1588437"/>
            <a:ext cx="1239636" cy="248402"/>
            <a:chOff x="0" y="0"/>
            <a:chExt cx="1652847" cy="331203"/>
          </a:xfrm>
        </p:grpSpPr>
        <p:grpSp>
          <p:nvGrpSpPr>
            <p:cNvPr id="7" name="Group 7"/>
            <p:cNvGrpSpPr/>
            <p:nvPr/>
          </p:nvGrpSpPr>
          <p:grpSpPr>
            <a:xfrm>
              <a:off x="0" y="0"/>
              <a:ext cx="331203" cy="331203"/>
              <a:chOff x="0" y="0"/>
              <a:chExt cx="1913890" cy="1913890"/>
            </a:xfrm>
          </p:grpSpPr>
          <p:sp>
            <p:nvSpPr>
              <p:cNvPr id="8" name="Freeform 8"/>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FCC287"/>
              </a:solidFill>
            </p:spPr>
          </p:sp>
        </p:grpSp>
        <p:grpSp>
          <p:nvGrpSpPr>
            <p:cNvPr id="9" name="Group 9"/>
            <p:cNvGrpSpPr/>
            <p:nvPr/>
          </p:nvGrpSpPr>
          <p:grpSpPr>
            <a:xfrm>
              <a:off x="664779" y="0"/>
              <a:ext cx="331203" cy="331203"/>
              <a:chOff x="0" y="0"/>
              <a:chExt cx="1913890" cy="1913890"/>
            </a:xfrm>
          </p:grpSpPr>
          <p:sp>
            <p:nvSpPr>
              <p:cNvPr id="10" name="Freeform 10"/>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FCC287"/>
              </a:solidFill>
            </p:spPr>
          </p:sp>
        </p:grpSp>
        <p:grpSp>
          <p:nvGrpSpPr>
            <p:cNvPr id="11" name="Group 11"/>
            <p:cNvGrpSpPr/>
            <p:nvPr/>
          </p:nvGrpSpPr>
          <p:grpSpPr>
            <a:xfrm>
              <a:off x="1321644" y="0"/>
              <a:ext cx="331203" cy="331203"/>
              <a:chOff x="0" y="0"/>
              <a:chExt cx="1913890" cy="1913890"/>
            </a:xfrm>
          </p:grpSpPr>
          <p:sp>
            <p:nvSpPr>
              <p:cNvPr id="12" name="Freeform 12"/>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FCC287"/>
              </a:solidFill>
            </p:spPr>
          </p:sp>
        </p:grpSp>
      </p:grpSp>
      <p:sp>
        <p:nvSpPr>
          <p:cNvPr id="13" name="TextBox 13"/>
          <p:cNvSpPr txBox="1"/>
          <p:nvPr/>
        </p:nvSpPr>
        <p:spPr>
          <a:xfrm>
            <a:off x="8977102" y="2060056"/>
            <a:ext cx="6149840" cy="1549149"/>
          </a:xfrm>
          <a:prstGeom prst="rect">
            <a:avLst/>
          </a:prstGeom>
        </p:spPr>
        <p:txBody>
          <a:bodyPr lIns="0" tIns="0" rIns="0" bIns="0" rtlCol="0" anchor="t">
            <a:spAutoFit/>
          </a:bodyPr>
          <a:lstStyle/>
          <a:p>
            <a:pPr>
              <a:lnSpc>
                <a:spcPts val="6042"/>
              </a:lnSpc>
            </a:pPr>
            <a:r>
              <a:rPr lang="en-US" sz="5700">
                <a:solidFill>
                  <a:srgbClr val="000000"/>
                </a:solidFill>
                <a:latin typeface="Source Sans Pro Bold"/>
              </a:rPr>
              <a:t>EXPLORATORY</a:t>
            </a:r>
          </a:p>
          <a:p>
            <a:pPr>
              <a:lnSpc>
                <a:spcPts val="6042"/>
              </a:lnSpc>
            </a:pPr>
            <a:r>
              <a:rPr lang="en-US" sz="5700">
                <a:solidFill>
                  <a:srgbClr val="000000"/>
                </a:solidFill>
                <a:latin typeface="Source Sans Pro Bold"/>
              </a:rPr>
              <a:t>DATA ANALYSIS</a:t>
            </a:r>
          </a:p>
        </p:txBody>
      </p:sp>
      <p:sp>
        <p:nvSpPr>
          <p:cNvPr id="14" name="Freeform 14"/>
          <p:cNvSpPr/>
          <p:nvPr/>
        </p:nvSpPr>
        <p:spPr>
          <a:xfrm>
            <a:off x="15126942" y="-3267994"/>
            <a:ext cx="6020419" cy="6064524"/>
          </a:xfrm>
          <a:custGeom>
            <a:avLst/>
            <a:gdLst/>
            <a:ahLst/>
            <a:cxnLst/>
            <a:rect l="l" t="t" r="r" b="b"/>
            <a:pathLst>
              <a:path w="6020419" h="6064524">
                <a:moveTo>
                  <a:pt x="0" y="0"/>
                </a:moveTo>
                <a:lnTo>
                  <a:pt x="6020418" y="0"/>
                </a:lnTo>
                <a:lnTo>
                  <a:pt x="6020418" y="6064524"/>
                </a:lnTo>
                <a:lnTo>
                  <a:pt x="0" y="606452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5" name="TextBox 15"/>
          <p:cNvSpPr txBox="1"/>
          <p:nvPr/>
        </p:nvSpPr>
        <p:spPr>
          <a:xfrm>
            <a:off x="9635020" y="5777970"/>
            <a:ext cx="6895830" cy="1782369"/>
          </a:xfrm>
          <a:prstGeom prst="rect">
            <a:avLst/>
          </a:prstGeom>
        </p:spPr>
        <p:txBody>
          <a:bodyPr lIns="0" tIns="0" rIns="0" bIns="0" rtlCol="0" anchor="t">
            <a:spAutoFit/>
          </a:bodyPr>
          <a:lstStyle/>
          <a:p>
            <a:pPr algn="ctr">
              <a:lnSpc>
                <a:spcPts val="7442"/>
              </a:lnSpc>
            </a:pPr>
            <a:r>
              <a:rPr lang="en-US" sz="3816">
                <a:solidFill>
                  <a:srgbClr val="FFFFFF"/>
                </a:solidFill>
                <a:latin typeface="Source Sans Pro Bold"/>
              </a:rPr>
              <a:t>USING POWER BI &amp; SEABORN FOR VISUALIZATION DATA</a:t>
            </a:r>
          </a:p>
        </p:txBody>
      </p:sp>
      <p:sp>
        <p:nvSpPr>
          <p:cNvPr id="16" name="Freeform 16"/>
          <p:cNvSpPr/>
          <p:nvPr/>
        </p:nvSpPr>
        <p:spPr>
          <a:xfrm rot="5400000">
            <a:off x="913916" y="2500062"/>
            <a:ext cx="1772365" cy="592937"/>
          </a:xfrm>
          <a:custGeom>
            <a:avLst/>
            <a:gdLst/>
            <a:ahLst/>
            <a:cxnLst/>
            <a:rect l="l" t="t" r="r" b="b"/>
            <a:pathLst>
              <a:path w="1772365" h="592937">
                <a:moveTo>
                  <a:pt x="0" y="0"/>
                </a:moveTo>
                <a:lnTo>
                  <a:pt x="1772365" y="0"/>
                </a:lnTo>
                <a:lnTo>
                  <a:pt x="1772365" y="592937"/>
                </a:lnTo>
                <a:lnTo>
                  <a:pt x="0" y="59293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5868642" y="-2409328"/>
            <a:ext cx="6020419" cy="6064524"/>
          </a:xfrm>
          <a:custGeom>
            <a:avLst/>
            <a:gdLst/>
            <a:ahLst/>
            <a:cxnLst/>
            <a:rect l="l" t="t" r="r" b="b"/>
            <a:pathLst>
              <a:path w="6020419" h="6064524">
                <a:moveTo>
                  <a:pt x="0" y="0"/>
                </a:moveTo>
                <a:lnTo>
                  <a:pt x="6020419" y="0"/>
                </a:lnTo>
                <a:lnTo>
                  <a:pt x="6020419" y="6064524"/>
                </a:lnTo>
                <a:lnTo>
                  <a:pt x="0" y="606452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636420" y="883096"/>
            <a:ext cx="17015160" cy="6608139"/>
          </a:xfrm>
          <a:custGeom>
            <a:avLst/>
            <a:gdLst/>
            <a:ahLst/>
            <a:cxnLst/>
            <a:rect l="l" t="t" r="r" b="b"/>
            <a:pathLst>
              <a:path w="17015160" h="6608139">
                <a:moveTo>
                  <a:pt x="0" y="0"/>
                </a:moveTo>
                <a:lnTo>
                  <a:pt x="17015160" y="0"/>
                </a:lnTo>
                <a:lnTo>
                  <a:pt x="17015160" y="6608139"/>
                </a:lnTo>
                <a:lnTo>
                  <a:pt x="0" y="6608139"/>
                </a:lnTo>
                <a:lnTo>
                  <a:pt x="0" y="0"/>
                </a:lnTo>
                <a:close/>
              </a:path>
            </a:pathLst>
          </a:custGeom>
          <a:blipFill>
            <a:blip r:embed="rId4"/>
            <a:stretch>
              <a:fillRect/>
            </a:stretch>
          </a:blipFill>
        </p:spPr>
      </p:sp>
      <p:sp>
        <p:nvSpPr>
          <p:cNvPr id="4" name="Freeform 4"/>
          <p:cNvSpPr/>
          <p:nvPr/>
        </p:nvSpPr>
        <p:spPr>
          <a:xfrm>
            <a:off x="15115114" y="7431177"/>
            <a:ext cx="2144186" cy="2097404"/>
          </a:xfrm>
          <a:custGeom>
            <a:avLst/>
            <a:gdLst/>
            <a:ahLst/>
            <a:cxnLst/>
            <a:rect l="l" t="t" r="r" b="b"/>
            <a:pathLst>
              <a:path w="2144186" h="2097404">
                <a:moveTo>
                  <a:pt x="0" y="0"/>
                </a:moveTo>
                <a:lnTo>
                  <a:pt x="2144186" y="0"/>
                </a:lnTo>
                <a:lnTo>
                  <a:pt x="2144186" y="2097404"/>
                </a:lnTo>
                <a:lnTo>
                  <a:pt x="0" y="209740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TextBox 5"/>
          <p:cNvSpPr txBox="1"/>
          <p:nvPr/>
        </p:nvSpPr>
        <p:spPr>
          <a:xfrm>
            <a:off x="1233511" y="7412127"/>
            <a:ext cx="10190440" cy="2135504"/>
          </a:xfrm>
          <a:prstGeom prst="rect">
            <a:avLst/>
          </a:prstGeom>
        </p:spPr>
        <p:txBody>
          <a:bodyPr lIns="0" tIns="0" rIns="0" bIns="0" rtlCol="0" anchor="t">
            <a:spAutoFit/>
          </a:bodyPr>
          <a:lstStyle/>
          <a:p>
            <a:pPr>
              <a:lnSpc>
                <a:spcPts val="6500"/>
              </a:lnSpc>
            </a:pPr>
            <a:r>
              <a:rPr lang="en-US" sz="5200">
                <a:solidFill>
                  <a:srgbClr val="000000"/>
                </a:solidFill>
                <a:latin typeface="Source Sans Pro Bold"/>
              </a:rPr>
              <a:t>CORRELATION BETWEEN COLUMN USING SEABORN</a:t>
            </a:r>
          </a:p>
          <a:p>
            <a:pPr>
              <a:lnSpc>
                <a:spcPts val="4000"/>
              </a:lnSpc>
            </a:pPr>
            <a:r>
              <a:rPr lang="en-US" sz="3200">
                <a:solidFill>
                  <a:srgbClr val="000000"/>
                </a:solidFill>
                <a:latin typeface="Source Sans Pro"/>
              </a:rPr>
              <a:t>(JUST NUMERICAL DATA)</a:t>
            </a:r>
          </a:p>
        </p:txBody>
      </p:sp>
      <p:grpSp>
        <p:nvGrpSpPr>
          <p:cNvPr id="6" name="Group 6"/>
          <p:cNvGrpSpPr/>
          <p:nvPr/>
        </p:nvGrpSpPr>
        <p:grpSpPr>
          <a:xfrm>
            <a:off x="1271611" y="7049425"/>
            <a:ext cx="1239636" cy="248402"/>
            <a:chOff x="0" y="0"/>
            <a:chExt cx="1652847" cy="331203"/>
          </a:xfrm>
        </p:grpSpPr>
        <p:grpSp>
          <p:nvGrpSpPr>
            <p:cNvPr id="7" name="Group 7"/>
            <p:cNvGrpSpPr/>
            <p:nvPr/>
          </p:nvGrpSpPr>
          <p:grpSpPr>
            <a:xfrm>
              <a:off x="0" y="0"/>
              <a:ext cx="331203" cy="331203"/>
              <a:chOff x="0" y="0"/>
              <a:chExt cx="1913890" cy="1913890"/>
            </a:xfrm>
          </p:grpSpPr>
          <p:sp>
            <p:nvSpPr>
              <p:cNvPr id="8" name="Freeform 8"/>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FCC287"/>
              </a:solidFill>
            </p:spPr>
          </p:sp>
        </p:grpSp>
        <p:grpSp>
          <p:nvGrpSpPr>
            <p:cNvPr id="9" name="Group 9"/>
            <p:cNvGrpSpPr/>
            <p:nvPr/>
          </p:nvGrpSpPr>
          <p:grpSpPr>
            <a:xfrm>
              <a:off x="664779" y="0"/>
              <a:ext cx="331203" cy="331203"/>
              <a:chOff x="0" y="0"/>
              <a:chExt cx="1913890" cy="1913890"/>
            </a:xfrm>
          </p:grpSpPr>
          <p:sp>
            <p:nvSpPr>
              <p:cNvPr id="10" name="Freeform 10"/>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FCC287"/>
              </a:solidFill>
            </p:spPr>
          </p:sp>
        </p:grpSp>
        <p:grpSp>
          <p:nvGrpSpPr>
            <p:cNvPr id="11" name="Group 11"/>
            <p:cNvGrpSpPr/>
            <p:nvPr/>
          </p:nvGrpSpPr>
          <p:grpSpPr>
            <a:xfrm>
              <a:off x="1321644" y="0"/>
              <a:ext cx="331203" cy="331203"/>
              <a:chOff x="0" y="0"/>
              <a:chExt cx="1913890" cy="1913890"/>
            </a:xfrm>
          </p:grpSpPr>
          <p:sp>
            <p:nvSpPr>
              <p:cNvPr id="12" name="Freeform 12"/>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FCC287"/>
              </a:solidFill>
            </p:spPr>
          </p:sp>
        </p:gr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28700" y="7615930"/>
            <a:ext cx="1358688" cy="1642370"/>
          </a:xfrm>
          <a:custGeom>
            <a:avLst/>
            <a:gdLst/>
            <a:ahLst/>
            <a:cxnLst/>
            <a:rect l="l" t="t" r="r" b="b"/>
            <a:pathLst>
              <a:path w="1358688" h="1642370">
                <a:moveTo>
                  <a:pt x="0" y="0"/>
                </a:moveTo>
                <a:lnTo>
                  <a:pt x="1358688" y="0"/>
                </a:lnTo>
                <a:lnTo>
                  <a:pt x="1358688" y="1642370"/>
                </a:lnTo>
                <a:lnTo>
                  <a:pt x="0" y="164237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3186540" y="1317962"/>
            <a:ext cx="1239636" cy="248402"/>
            <a:chOff x="0" y="0"/>
            <a:chExt cx="1652847" cy="331203"/>
          </a:xfrm>
        </p:grpSpPr>
        <p:grpSp>
          <p:nvGrpSpPr>
            <p:cNvPr id="4" name="Group 4"/>
            <p:cNvGrpSpPr/>
            <p:nvPr/>
          </p:nvGrpSpPr>
          <p:grpSpPr>
            <a:xfrm>
              <a:off x="0" y="0"/>
              <a:ext cx="331203" cy="331203"/>
              <a:chOff x="0" y="0"/>
              <a:chExt cx="1913890" cy="1913890"/>
            </a:xfrm>
          </p:grpSpPr>
          <p:sp>
            <p:nvSpPr>
              <p:cNvPr id="5" name="Freeform 5"/>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FCC287"/>
              </a:solidFill>
            </p:spPr>
          </p:sp>
        </p:grpSp>
        <p:grpSp>
          <p:nvGrpSpPr>
            <p:cNvPr id="6" name="Group 6"/>
            <p:cNvGrpSpPr/>
            <p:nvPr/>
          </p:nvGrpSpPr>
          <p:grpSpPr>
            <a:xfrm>
              <a:off x="664779" y="0"/>
              <a:ext cx="331203" cy="331203"/>
              <a:chOff x="0" y="0"/>
              <a:chExt cx="1913890" cy="1913890"/>
            </a:xfrm>
          </p:grpSpPr>
          <p:sp>
            <p:nvSpPr>
              <p:cNvPr id="7" name="Freeform 7"/>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FCC287"/>
              </a:solidFill>
            </p:spPr>
          </p:sp>
        </p:grpSp>
        <p:grpSp>
          <p:nvGrpSpPr>
            <p:cNvPr id="8" name="Group 8"/>
            <p:cNvGrpSpPr/>
            <p:nvPr/>
          </p:nvGrpSpPr>
          <p:grpSpPr>
            <a:xfrm>
              <a:off x="1321644" y="0"/>
              <a:ext cx="331203" cy="331203"/>
              <a:chOff x="0" y="0"/>
              <a:chExt cx="1913890" cy="1913890"/>
            </a:xfrm>
          </p:grpSpPr>
          <p:sp>
            <p:nvSpPr>
              <p:cNvPr id="9" name="Freeform 9"/>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FCC287"/>
              </a:solidFill>
            </p:spPr>
          </p:sp>
        </p:grpSp>
      </p:grpSp>
      <p:sp>
        <p:nvSpPr>
          <p:cNvPr id="10" name="Freeform 10"/>
          <p:cNvSpPr/>
          <p:nvPr/>
        </p:nvSpPr>
        <p:spPr>
          <a:xfrm>
            <a:off x="14976046" y="-1564269"/>
            <a:ext cx="4642708" cy="3857668"/>
          </a:xfrm>
          <a:custGeom>
            <a:avLst/>
            <a:gdLst/>
            <a:ahLst/>
            <a:cxnLst/>
            <a:rect l="l" t="t" r="r" b="b"/>
            <a:pathLst>
              <a:path w="4642708" h="3857668">
                <a:moveTo>
                  <a:pt x="0" y="0"/>
                </a:moveTo>
                <a:lnTo>
                  <a:pt x="4642708" y="0"/>
                </a:lnTo>
                <a:lnTo>
                  <a:pt x="4642708" y="3857669"/>
                </a:lnTo>
                <a:lnTo>
                  <a:pt x="0" y="385766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1" name="TextBox 11"/>
          <p:cNvSpPr txBox="1"/>
          <p:nvPr/>
        </p:nvSpPr>
        <p:spPr>
          <a:xfrm>
            <a:off x="3186540" y="1827680"/>
            <a:ext cx="12036257" cy="2074923"/>
          </a:xfrm>
          <a:prstGeom prst="rect">
            <a:avLst/>
          </a:prstGeom>
        </p:spPr>
        <p:txBody>
          <a:bodyPr lIns="0" tIns="0" rIns="0" bIns="0" rtlCol="0" anchor="t">
            <a:spAutoFit/>
          </a:bodyPr>
          <a:lstStyle/>
          <a:p>
            <a:pPr algn="just">
              <a:lnSpc>
                <a:spcPts val="5502"/>
              </a:lnSpc>
            </a:pPr>
            <a:r>
              <a:rPr lang="en-US" sz="4200">
                <a:solidFill>
                  <a:srgbClr val="000000"/>
                </a:solidFill>
                <a:latin typeface="Source Sans Pro Bold"/>
              </a:rPr>
              <a:t>THERE ARE 3 COLUMNS IN THE NUMERICAL DATA THAT HAVE A FAIRLY STRONG CORRELATION, NAMELY :</a:t>
            </a:r>
          </a:p>
        </p:txBody>
      </p:sp>
      <p:sp>
        <p:nvSpPr>
          <p:cNvPr id="12" name="TextBox 12"/>
          <p:cNvSpPr txBox="1"/>
          <p:nvPr/>
        </p:nvSpPr>
        <p:spPr>
          <a:xfrm>
            <a:off x="3186540" y="5733551"/>
            <a:ext cx="2943426" cy="838200"/>
          </a:xfrm>
          <a:prstGeom prst="rect">
            <a:avLst/>
          </a:prstGeom>
        </p:spPr>
        <p:txBody>
          <a:bodyPr lIns="0" tIns="0" rIns="0" bIns="0" rtlCol="0" anchor="t">
            <a:spAutoFit/>
          </a:bodyPr>
          <a:lstStyle/>
          <a:p>
            <a:pPr>
              <a:lnSpc>
                <a:spcPts val="3359"/>
              </a:lnSpc>
            </a:pPr>
            <a:r>
              <a:rPr lang="en-US" sz="2799">
                <a:solidFill>
                  <a:srgbClr val="FCC287"/>
                </a:solidFill>
                <a:latin typeface="Source Sans Pro Bold"/>
              </a:rPr>
              <a:t>LOAN_AMNT &amp; INSTALLMENT</a:t>
            </a:r>
          </a:p>
        </p:txBody>
      </p:sp>
      <p:sp>
        <p:nvSpPr>
          <p:cNvPr id="13" name="TextBox 13"/>
          <p:cNvSpPr txBox="1"/>
          <p:nvPr/>
        </p:nvSpPr>
        <p:spPr>
          <a:xfrm>
            <a:off x="3186540" y="6828926"/>
            <a:ext cx="3080246" cy="1663065"/>
          </a:xfrm>
          <a:prstGeom prst="rect">
            <a:avLst/>
          </a:prstGeom>
        </p:spPr>
        <p:txBody>
          <a:bodyPr lIns="0" tIns="0" rIns="0" bIns="0" rtlCol="0" anchor="t">
            <a:spAutoFit/>
          </a:bodyPr>
          <a:lstStyle/>
          <a:p>
            <a:pPr>
              <a:lnSpc>
                <a:spcPts val="3360"/>
              </a:lnSpc>
            </a:pPr>
            <a:r>
              <a:rPr lang="en-US" sz="2400">
                <a:solidFill>
                  <a:srgbClr val="000000"/>
                </a:solidFill>
                <a:latin typeface="Source Sans Pro"/>
              </a:rPr>
              <a:t>The amount of the loan given &amp; The monthly payment owed by the borrower</a:t>
            </a:r>
          </a:p>
        </p:txBody>
      </p:sp>
      <p:sp>
        <p:nvSpPr>
          <p:cNvPr id="14" name="TextBox 14"/>
          <p:cNvSpPr txBox="1"/>
          <p:nvPr/>
        </p:nvSpPr>
        <p:spPr>
          <a:xfrm>
            <a:off x="3119865" y="4312177"/>
            <a:ext cx="2943426" cy="1421598"/>
          </a:xfrm>
          <a:prstGeom prst="rect">
            <a:avLst/>
          </a:prstGeom>
        </p:spPr>
        <p:txBody>
          <a:bodyPr lIns="0" tIns="0" rIns="0" bIns="0" rtlCol="0" anchor="t">
            <a:spAutoFit/>
          </a:bodyPr>
          <a:lstStyle/>
          <a:p>
            <a:pPr>
              <a:lnSpc>
                <a:spcPts val="11397"/>
              </a:lnSpc>
            </a:pPr>
            <a:r>
              <a:rPr lang="en-US" sz="9497">
                <a:solidFill>
                  <a:srgbClr val="FCC287"/>
                </a:solidFill>
                <a:latin typeface="Source Sans Pro Bold"/>
              </a:rPr>
              <a:t>01</a:t>
            </a:r>
          </a:p>
        </p:txBody>
      </p:sp>
      <p:sp>
        <p:nvSpPr>
          <p:cNvPr id="15" name="TextBox 15"/>
          <p:cNvSpPr txBox="1"/>
          <p:nvPr/>
        </p:nvSpPr>
        <p:spPr>
          <a:xfrm>
            <a:off x="7603637" y="5733551"/>
            <a:ext cx="3620678" cy="838200"/>
          </a:xfrm>
          <a:prstGeom prst="rect">
            <a:avLst/>
          </a:prstGeom>
        </p:spPr>
        <p:txBody>
          <a:bodyPr lIns="0" tIns="0" rIns="0" bIns="0" rtlCol="0" anchor="t">
            <a:spAutoFit/>
          </a:bodyPr>
          <a:lstStyle/>
          <a:p>
            <a:pPr>
              <a:lnSpc>
                <a:spcPts val="3359"/>
              </a:lnSpc>
            </a:pPr>
            <a:r>
              <a:rPr lang="en-US" sz="2799">
                <a:solidFill>
                  <a:srgbClr val="FCC287"/>
                </a:solidFill>
                <a:latin typeface="Source Sans Pro Bold"/>
              </a:rPr>
              <a:t>REVOL_BAL &amp;</a:t>
            </a:r>
          </a:p>
          <a:p>
            <a:pPr>
              <a:lnSpc>
                <a:spcPts val="3359"/>
              </a:lnSpc>
            </a:pPr>
            <a:r>
              <a:rPr lang="en-US" sz="2799">
                <a:solidFill>
                  <a:srgbClr val="FCC287"/>
                </a:solidFill>
                <a:latin typeface="Source Sans Pro Bold"/>
              </a:rPr>
              <a:t>TOTAL_REV_HI_LIM</a:t>
            </a:r>
          </a:p>
        </p:txBody>
      </p:sp>
      <p:sp>
        <p:nvSpPr>
          <p:cNvPr id="16" name="TextBox 16"/>
          <p:cNvSpPr txBox="1"/>
          <p:nvPr/>
        </p:nvSpPr>
        <p:spPr>
          <a:xfrm>
            <a:off x="7603637" y="6829522"/>
            <a:ext cx="3620678" cy="1243965"/>
          </a:xfrm>
          <a:prstGeom prst="rect">
            <a:avLst/>
          </a:prstGeom>
        </p:spPr>
        <p:txBody>
          <a:bodyPr lIns="0" tIns="0" rIns="0" bIns="0" rtlCol="0" anchor="t">
            <a:spAutoFit/>
          </a:bodyPr>
          <a:lstStyle/>
          <a:p>
            <a:pPr>
              <a:lnSpc>
                <a:spcPts val="3360"/>
              </a:lnSpc>
            </a:pPr>
            <a:r>
              <a:rPr lang="en-US" sz="2400">
                <a:solidFill>
                  <a:srgbClr val="000000"/>
                </a:solidFill>
                <a:latin typeface="Source Sans Pro"/>
              </a:rPr>
              <a:t>Total credit revolving balance &amp; Total revolving high credit/credit limit</a:t>
            </a:r>
          </a:p>
        </p:txBody>
      </p:sp>
      <p:sp>
        <p:nvSpPr>
          <p:cNvPr id="17" name="TextBox 17"/>
          <p:cNvSpPr txBox="1"/>
          <p:nvPr/>
        </p:nvSpPr>
        <p:spPr>
          <a:xfrm>
            <a:off x="7603637" y="4312177"/>
            <a:ext cx="2680860" cy="1421598"/>
          </a:xfrm>
          <a:prstGeom prst="rect">
            <a:avLst/>
          </a:prstGeom>
        </p:spPr>
        <p:txBody>
          <a:bodyPr lIns="0" tIns="0" rIns="0" bIns="0" rtlCol="0" anchor="t">
            <a:spAutoFit/>
          </a:bodyPr>
          <a:lstStyle/>
          <a:p>
            <a:pPr>
              <a:lnSpc>
                <a:spcPts val="11397"/>
              </a:lnSpc>
            </a:pPr>
            <a:r>
              <a:rPr lang="en-US" sz="9497">
                <a:solidFill>
                  <a:srgbClr val="FCC287"/>
                </a:solidFill>
                <a:latin typeface="Source Sans Pro Bold"/>
              </a:rPr>
              <a:t>02</a:t>
            </a:r>
          </a:p>
        </p:txBody>
      </p:sp>
      <p:sp>
        <p:nvSpPr>
          <p:cNvPr id="18" name="TextBox 18"/>
          <p:cNvSpPr txBox="1"/>
          <p:nvPr/>
        </p:nvSpPr>
        <p:spPr>
          <a:xfrm>
            <a:off x="12424466" y="5724026"/>
            <a:ext cx="3276600" cy="838200"/>
          </a:xfrm>
          <a:prstGeom prst="rect">
            <a:avLst/>
          </a:prstGeom>
        </p:spPr>
        <p:txBody>
          <a:bodyPr lIns="0" tIns="0" rIns="0" bIns="0" rtlCol="0" anchor="t">
            <a:spAutoFit/>
          </a:bodyPr>
          <a:lstStyle/>
          <a:p>
            <a:pPr>
              <a:lnSpc>
                <a:spcPts val="3359"/>
              </a:lnSpc>
            </a:pPr>
            <a:r>
              <a:rPr lang="en-US" sz="2799">
                <a:solidFill>
                  <a:srgbClr val="FCC287"/>
                </a:solidFill>
                <a:latin typeface="Source Sans Pro Bold"/>
              </a:rPr>
              <a:t>TOTAL_ACC &amp; OPEN ACC</a:t>
            </a:r>
          </a:p>
        </p:txBody>
      </p:sp>
      <p:sp>
        <p:nvSpPr>
          <p:cNvPr id="19" name="TextBox 19"/>
          <p:cNvSpPr txBox="1"/>
          <p:nvPr/>
        </p:nvSpPr>
        <p:spPr>
          <a:xfrm>
            <a:off x="12424466" y="6781897"/>
            <a:ext cx="3080246" cy="2501265"/>
          </a:xfrm>
          <a:prstGeom prst="rect">
            <a:avLst/>
          </a:prstGeom>
        </p:spPr>
        <p:txBody>
          <a:bodyPr lIns="0" tIns="0" rIns="0" bIns="0" rtlCol="0" anchor="t">
            <a:spAutoFit/>
          </a:bodyPr>
          <a:lstStyle/>
          <a:p>
            <a:pPr>
              <a:lnSpc>
                <a:spcPts val="3360"/>
              </a:lnSpc>
            </a:pPr>
            <a:r>
              <a:rPr lang="en-US" sz="2400">
                <a:solidFill>
                  <a:srgbClr val="000000"/>
                </a:solidFill>
                <a:latin typeface="Source Sans Pro"/>
              </a:rPr>
              <a:t>The total number of credit lines currently in the borrower's credit file &amp; The number of open credit lines in the borrower's credit file.</a:t>
            </a:r>
          </a:p>
        </p:txBody>
      </p:sp>
      <p:sp>
        <p:nvSpPr>
          <p:cNvPr id="20" name="TextBox 20"/>
          <p:cNvSpPr txBox="1"/>
          <p:nvPr/>
        </p:nvSpPr>
        <p:spPr>
          <a:xfrm>
            <a:off x="12424466" y="4264552"/>
            <a:ext cx="2721682" cy="1421598"/>
          </a:xfrm>
          <a:prstGeom prst="rect">
            <a:avLst/>
          </a:prstGeom>
        </p:spPr>
        <p:txBody>
          <a:bodyPr lIns="0" tIns="0" rIns="0" bIns="0" rtlCol="0" anchor="t">
            <a:spAutoFit/>
          </a:bodyPr>
          <a:lstStyle/>
          <a:p>
            <a:pPr>
              <a:lnSpc>
                <a:spcPts val="11397"/>
              </a:lnSpc>
            </a:pPr>
            <a:r>
              <a:rPr lang="en-US" sz="9497">
                <a:solidFill>
                  <a:srgbClr val="FCC287"/>
                </a:solidFill>
                <a:latin typeface="Source Sans Pro Bold"/>
              </a:rPr>
              <a:t>03</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4019046" y="-921024"/>
            <a:ext cx="6020419" cy="6064524"/>
          </a:xfrm>
          <a:custGeom>
            <a:avLst/>
            <a:gdLst/>
            <a:ahLst/>
            <a:cxnLst/>
            <a:rect l="l" t="t" r="r" b="b"/>
            <a:pathLst>
              <a:path w="6020419" h="6064524">
                <a:moveTo>
                  <a:pt x="0" y="0"/>
                </a:moveTo>
                <a:lnTo>
                  <a:pt x="6020419" y="0"/>
                </a:lnTo>
                <a:lnTo>
                  <a:pt x="6020419" y="6064524"/>
                </a:lnTo>
                <a:lnTo>
                  <a:pt x="0" y="606452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2868136" y="9686925"/>
            <a:ext cx="1239636" cy="248402"/>
            <a:chOff x="0" y="0"/>
            <a:chExt cx="1652847" cy="331203"/>
          </a:xfrm>
        </p:grpSpPr>
        <p:grpSp>
          <p:nvGrpSpPr>
            <p:cNvPr id="4" name="Group 4"/>
            <p:cNvGrpSpPr/>
            <p:nvPr/>
          </p:nvGrpSpPr>
          <p:grpSpPr>
            <a:xfrm>
              <a:off x="0" y="0"/>
              <a:ext cx="331203" cy="331203"/>
              <a:chOff x="0" y="0"/>
              <a:chExt cx="1913890" cy="1913890"/>
            </a:xfrm>
          </p:grpSpPr>
          <p:sp>
            <p:nvSpPr>
              <p:cNvPr id="5" name="Freeform 5"/>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FCC287"/>
              </a:solidFill>
            </p:spPr>
          </p:sp>
        </p:grpSp>
        <p:grpSp>
          <p:nvGrpSpPr>
            <p:cNvPr id="6" name="Group 6"/>
            <p:cNvGrpSpPr/>
            <p:nvPr/>
          </p:nvGrpSpPr>
          <p:grpSpPr>
            <a:xfrm>
              <a:off x="664779" y="0"/>
              <a:ext cx="331203" cy="331203"/>
              <a:chOff x="0" y="0"/>
              <a:chExt cx="1913890" cy="1913890"/>
            </a:xfrm>
          </p:grpSpPr>
          <p:sp>
            <p:nvSpPr>
              <p:cNvPr id="7" name="Freeform 7"/>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FCC287"/>
              </a:solidFill>
            </p:spPr>
          </p:sp>
        </p:grpSp>
        <p:grpSp>
          <p:nvGrpSpPr>
            <p:cNvPr id="8" name="Group 8"/>
            <p:cNvGrpSpPr/>
            <p:nvPr/>
          </p:nvGrpSpPr>
          <p:grpSpPr>
            <a:xfrm>
              <a:off x="1321644" y="0"/>
              <a:ext cx="331203" cy="331203"/>
              <a:chOff x="0" y="0"/>
              <a:chExt cx="1913890" cy="1913890"/>
            </a:xfrm>
          </p:grpSpPr>
          <p:sp>
            <p:nvSpPr>
              <p:cNvPr id="9" name="Freeform 9"/>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FCC287"/>
              </a:solidFill>
            </p:spPr>
          </p:sp>
        </p:grpSp>
      </p:grpSp>
      <p:sp>
        <p:nvSpPr>
          <p:cNvPr id="10" name="Freeform 10"/>
          <p:cNvSpPr/>
          <p:nvPr/>
        </p:nvSpPr>
        <p:spPr>
          <a:xfrm>
            <a:off x="2270570" y="613930"/>
            <a:ext cx="13746861" cy="7877831"/>
          </a:xfrm>
          <a:custGeom>
            <a:avLst/>
            <a:gdLst/>
            <a:ahLst/>
            <a:cxnLst/>
            <a:rect l="l" t="t" r="r" b="b"/>
            <a:pathLst>
              <a:path w="13746861" h="7877831">
                <a:moveTo>
                  <a:pt x="0" y="0"/>
                </a:moveTo>
                <a:lnTo>
                  <a:pt x="13746860" y="0"/>
                </a:lnTo>
                <a:lnTo>
                  <a:pt x="13746860" y="7877831"/>
                </a:lnTo>
                <a:lnTo>
                  <a:pt x="0" y="7877831"/>
                </a:lnTo>
                <a:lnTo>
                  <a:pt x="0" y="0"/>
                </a:lnTo>
                <a:close/>
              </a:path>
            </a:pathLst>
          </a:custGeom>
          <a:blipFill>
            <a:blip r:embed="rId4"/>
            <a:stretch>
              <a:fillRect/>
            </a:stretch>
          </a:blipFill>
        </p:spPr>
      </p:sp>
      <p:sp>
        <p:nvSpPr>
          <p:cNvPr id="11" name="Freeform 11"/>
          <p:cNvSpPr/>
          <p:nvPr/>
        </p:nvSpPr>
        <p:spPr>
          <a:xfrm>
            <a:off x="15061491" y="7421987"/>
            <a:ext cx="1638928" cy="1069773"/>
          </a:xfrm>
          <a:custGeom>
            <a:avLst/>
            <a:gdLst/>
            <a:ahLst/>
            <a:cxnLst/>
            <a:rect l="l" t="t" r="r" b="b"/>
            <a:pathLst>
              <a:path w="1638928" h="1069773">
                <a:moveTo>
                  <a:pt x="0" y="0"/>
                </a:moveTo>
                <a:lnTo>
                  <a:pt x="1638929" y="0"/>
                </a:lnTo>
                <a:lnTo>
                  <a:pt x="1638929" y="1069774"/>
                </a:lnTo>
                <a:lnTo>
                  <a:pt x="0" y="106977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2" name="TextBox 12"/>
          <p:cNvSpPr txBox="1"/>
          <p:nvPr/>
        </p:nvSpPr>
        <p:spPr>
          <a:xfrm>
            <a:off x="2670003" y="8785476"/>
            <a:ext cx="12947994" cy="787149"/>
          </a:xfrm>
          <a:prstGeom prst="rect">
            <a:avLst/>
          </a:prstGeom>
        </p:spPr>
        <p:txBody>
          <a:bodyPr lIns="0" tIns="0" rIns="0" bIns="0" rtlCol="0" anchor="t">
            <a:spAutoFit/>
          </a:bodyPr>
          <a:lstStyle/>
          <a:p>
            <a:pPr algn="ctr">
              <a:lnSpc>
                <a:spcPts val="6042"/>
              </a:lnSpc>
            </a:pPr>
            <a:r>
              <a:rPr lang="en-US" sz="5700">
                <a:solidFill>
                  <a:srgbClr val="000000"/>
                </a:solidFill>
                <a:latin typeface="Source Sans Pro Bold"/>
              </a:rPr>
              <a:t>VISUALIZATION DATA ON POWER BI</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8562282" y="1188422"/>
            <a:ext cx="1239636" cy="248402"/>
            <a:chOff x="0" y="0"/>
            <a:chExt cx="1652847" cy="331203"/>
          </a:xfrm>
        </p:grpSpPr>
        <p:grpSp>
          <p:nvGrpSpPr>
            <p:cNvPr id="3" name="Group 3"/>
            <p:cNvGrpSpPr/>
            <p:nvPr/>
          </p:nvGrpSpPr>
          <p:grpSpPr>
            <a:xfrm>
              <a:off x="0" y="0"/>
              <a:ext cx="331203" cy="331203"/>
              <a:chOff x="0" y="0"/>
              <a:chExt cx="1913890" cy="1913890"/>
            </a:xfrm>
          </p:grpSpPr>
          <p:sp>
            <p:nvSpPr>
              <p:cNvPr id="4" name="Freeform 4"/>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FCC287"/>
              </a:solidFill>
            </p:spPr>
          </p:sp>
        </p:grpSp>
        <p:grpSp>
          <p:nvGrpSpPr>
            <p:cNvPr id="5" name="Group 5"/>
            <p:cNvGrpSpPr/>
            <p:nvPr/>
          </p:nvGrpSpPr>
          <p:grpSpPr>
            <a:xfrm>
              <a:off x="664779" y="0"/>
              <a:ext cx="331203" cy="331203"/>
              <a:chOff x="0" y="0"/>
              <a:chExt cx="1913890" cy="1913890"/>
            </a:xfrm>
          </p:grpSpPr>
          <p:sp>
            <p:nvSpPr>
              <p:cNvPr id="6" name="Freeform 6"/>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FCC287"/>
              </a:solidFill>
            </p:spPr>
          </p:sp>
        </p:grpSp>
        <p:grpSp>
          <p:nvGrpSpPr>
            <p:cNvPr id="7" name="Group 7"/>
            <p:cNvGrpSpPr/>
            <p:nvPr/>
          </p:nvGrpSpPr>
          <p:grpSpPr>
            <a:xfrm>
              <a:off x="1321644" y="0"/>
              <a:ext cx="331203" cy="331203"/>
              <a:chOff x="0" y="0"/>
              <a:chExt cx="1913890" cy="1913890"/>
            </a:xfrm>
          </p:grpSpPr>
          <p:sp>
            <p:nvSpPr>
              <p:cNvPr id="8" name="Freeform 8"/>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FCC287"/>
              </a:solidFill>
            </p:spPr>
          </p:sp>
        </p:grpSp>
      </p:grpSp>
      <p:sp>
        <p:nvSpPr>
          <p:cNvPr id="9" name="Freeform 9"/>
          <p:cNvSpPr/>
          <p:nvPr/>
        </p:nvSpPr>
        <p:spPr>
          <a:xfrm>
            <a:off x="1963512" y="1996846"/>
            <a:ext cx="13780235" cy="7522337"/>
          </a:xfrm>
          <a:custGeom>
            <a:avLst/>
            <a:gdLst/>
            <a:ahLst/>
            <a:cxnLst/>
            <a:rect l="l" t="t" r="r" b="b"/>
            <a:pathLst>
              <a:path w="13780235" h="7522337">
                <a:moveTo>
                  <a:pt x="0" y="0"/>
                </a:moveTo>
                <a:lnTo>
                  <a:pt x="13780235" y="0"/>
                </a:lnTo>
                <a:lnTo>
                  <a:pt x="13780235" y="7522337"/>
                </a:lnTo>
                <a:lnTo>
                  <a:pt x="0" y="7522337"/>
                </a:lnTo>
                <a:lnTo>
                  <a:pt x="0" y="0"/>
                </a:lnTo>
                <a:close/>
              </a:path>
            </a:pathLst>
          </a:custGeom>
          <a:blipFill>
            <a:blip r:embed="rId2"/>
            <a:stretch>
              <a:fillRect/>
            </a:stretch>
          </a:blipFill>
        </p:spPr>
      </p:sp>
      <p:sp>
        <p:nvSpPr>
          <p:cNvPr id="10" name="TextBox 10"/>
          <p:cNvSpPr txBox="1"/>
          <p:nvPr/>
        </p:nvSpPr>
        <p:spPr>
          <a:xfrm>
            <a:off x="3435300" y="393195"/>
            <a:ext cx="11417400" cy="499277"/>
          </a:xfrm>
          <a:prstGeom prst="rect">
            <a:avLst/>
          </a:prstGeom>
        </p:spPr>
        <p:txBody>
          <a:bodyPr lIns="0" tIns="0" rIns="0" bIns="0" rtlCol="0" anchor="t">
            <a:spAutoFit/>
          </a:bodyPr>
          <a:lstStyle/>
          <a:p>
            <a:pPr algn="ctr">
              <a:lnSpc>
                <a:spcPts val="4092"/>
              </a:lnSpc>
            </a:pPr>
            <a:r>
              <a:rPr lang="en-US" sz="3124">
                <a:solidFill>
                  <a:srgbClr val="000000"/>
                </a:solidFill>
                <a:latin typeface="Source Sans Pro Bold"/>
              </a:rPr>
              <a:t>LOAN STATUS BY EMPLOYEE LENGTH &amp; HOME OWNERSHIP</a:t>
            </a:r>
          </a:p>
        </p:txBody>
      </p:sp>
      <p:sp>
        <p:nvSpPr>
          <p:cNvPr id="11" name="Freeform 11"/>
          <p:cNvSpPr/>
          <p:nvPr/>
        </p:nvSpPr>
        <p:spPr>
          <a:xfrm>
            <a:off x="14852700" y="1461959"/>
            <a:ext cx="1638928" cy="1069773"/>
          </a:xfrm>
          <a:custGeom>
            <a:avLst/>
            <a:gdLst/>
            <a:ahLst/>
            <a:cxnLst/>
            <a:rect l="l" t="t" r="r" b="b"/>
            <a:pathLst>
              <a:path w="1638928" h="1069773">
                <a:moveTo>
                  <a:pt x="0" y="0"/>
                </a:moveTo>
                <a:lnTo>
                  <a:pt x="1638928" y="0"/>
                </a:lnTo>
                <a:lnTo>
                  <a:pt x="1638928" y="1069773"/>
                </a:lnTo>
                <a:lnTo>
                  <a:pt x="0" y="106977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8524182" y="1188422"/>
            <a:ext cx="1239636" cy="248402"/>
            <a:chOff x="0" y="0"/>
            <a:chExt cx="1652847" cy="331203"/>
          </a:xfrm>
        </p:grpSpPr>
        <p:grpSp>
          <p:nvGrpSpPr>
            <p:cNvPr id="3" name="Group 3"/>
            <p:cNvGrpSpPr/>
            <p:nvPr/>
          </p:nvGrpSpPr>
          <p:grpSpPr>
            <a:xfrm>
              <a:off x="0" y="0"/>
              <a:ext cx="331203" cy="331203"/>
              <a:chOff x="0" y="0"/>
              <a:chExt cx="1913890" cy="1913890"/>
            </a:xfrm>
          </p:grpSpPr>
          <p:sp>
            <p:nvSpPr>
              <p:cNvPr id="4" name="Freeform 4"/>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FCC287"/>
              </a:solidFill>
            </p:spPr>
          </p:sp>
        </p:grpSp>
        <p:grpSp>
          <p:nvGrpSpPr>
            <p:cNvPr id="5" name="Group 5"/>
            <p:cNvGrpSpPr/>
            <p:nvPr/>
          </p:nvGrpSpPr>
          <p:grpSpPr>
            <a:xfrm>
              <a:off x="664779" y="0"/>
              <a:ext cx="331203" cy="331203"/>
              <a:chOff x="0" y="0"/>
              <a:chExt cx="1913890" cy="1913890"/>
            </a:xfrm>
          </p:grpSpPr>
          <p:sp>
            <p:nvSpPr>
              <p:cNvPr id="6" name="Freeform 6"/>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FCC287"/>
              </a:solidFill>
            </p:spPr>
          </p:sp>
        </p:grpSp>
        <p:grpSp>
          <p:nvGrpSpPr>
            <p:cNvPr id="7" name="Group 7"/>
            <p:cNvGrpSpPr/>
            <p:nvPr/>
          </p:nvGrpSpPr>
          <p:grpSpPr>
            <a:xfrm>
              <a:off x="1321644" y="0"/>
              <a:ext cx="331203" cy="331203"/>
              <a:chOff x="0" y="0"/>
              <a:chExt cx="1913890" cy="1913890"/>
            </a:xfrm>
          </p:grpSpPr>
          <p:sp>
            <p:nvSpPr>
              <p:cNvPr id="8" name="Freeform 8"/>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FCC287"/>
              </a:solidFill>
            </p:spPr>
          </p:sp>
        </p:grpSp>
      </p:grpSp>
      <p:sp>
        <p:nvSpPr>
          <p:cNvPr id="9" name="TextBox 9"/>
          <p:cNvSpPr txBox="1"/>
          <p:nvPr/>
        </p:nvSpPr>
        <p:spPr>
          <a:xfrm>
            <a:off x="3435300" y="393195"/>
            <a:ext cx="11417400" cy="499277"/>
          </a:xfrm>
          <a:prstGeom prst="rect">
            <a:avLst/>
          </a:prstGeom>
        </p:spPr>
        <p:txBody>
          <a:bodyPr lIns="0" tIns="0" rIns="0" bIns="0" rtlCol="0" anchor="t">
            <a:spAutoFit/>
          </a:bodyPr>
          <a:lstStyle/>
          <a:p>
            <a:pPr algn="ctr">
              <a:lnSpc>
                <a:spcPts val="4092"/>
              </a:lnSpc>
            </a:pPr>
            <a:r>
              <a:rPr lang="en-US" sz="3124">
                <a:solidFill>
                  <a:srgbClr val="000000"/>
                </a:solidFill>
                <a:latin typeface="Source Sans Pro Bold"/>
              </a:rPr>
              <a:t>LOAN STATUS BY EMPLOYEE LENGTH &amp; HOME OWNERSHIP</a:t>
            </a:r>
          </a:p>
        </p:txBody>
      </p:sp>
      <p:sp>
        <p:nvSpPr>
          <p:cNvPr id="10" name="Freeform 10"/>
          <p:cNvSpPr/>
          <p:nvPr/>
        </p:nvSpPr>
        <p:spPr>
          <a:xfrm>
            <a:off x="5631507" y="1849922"/>
            <a:ext cx="7024985" cy="3666549"/>
          </a:xfrm>
          <a:custGeom>
            <a:avLst/>
            <a:gdLst/>
            <a:ahLst/>
            <a:cxnLst/>
            <a:rect l="l" t="t" r="r" b="b"/>
            <a:pathLst>
              <a:path w="7024985" h="3666549">
                <a:moveTo>
                  <a:pt x="0" y="0"/>
                </a:moveTo>
                <a:lnTo>
                  <a:pt x="7024986" y="0"/>
                </a:lnTo>
                <a:lnTo>
                  <a:pt x="7024986" y="3666549"/>
                </a:lnTo>
                <a:lnTo>
                  <a:pt x="0" y="3666549"/>
                </a:lnTo>
                <a:lnTo>
                  <a:pt x="0" y="0"/>
                </a:lnTo>
                <a:close/>
              </a:path>
            </a:pathLst>
          </a:custGeom>
          <a:blipFill>
            <a:blip r:embed="rId2"/>
            <a:stretch>
              <a:fillRect/>
            </a:stretch>
          </a:blipFill>
        </p:spPr>
      </p:sp>
      <p:sp>
        <p:nvSpPr>
          <p:cNvPr id="11" name="TextBox 11"/>
          <p:cNvSpPr txBox="1"/>
          <p:nvPr/>
        </p:nvSpPr>
        <p:spPr>
          <a:xfrm>
            <a:off x="2472292" y="5926413"/>
            <a:ext cx="13343416" cy="3887470"/>
          </a:xfrm>
          <a:prstGeom prst="rect">
            <a:avLst/>
          </a:prstGeom>
        </p:spPr>
        <p:txBody>
          <a:bodyPr lIns="0" tIns="0" rIns="0" bIns="0" rtlCol="0" anchor="t">
            <a:spAutoFit/>
          </a:bodyPr>
          <a:lstStyle/>
          <a:p>
            <a:pPr algn="just">
              <a:lnSpc>
                <a:spcPts val="3080"/>
              </a:lnSpc>
            </a:pPr>
            <a:r>
              <a:rPr lang="en-US" sz="2200">
                <a:solidFill>
                  <a:srgbClr val="000000"/>
                </a:solidFill>
                <a:latin typeface="Source Sans Pro"/>
              </a:rPr>
              <a:t>From the visualization of loan status based on length of work &amp; home ownership, there are several summaries that we can put forward, such as:</a:t>
            </a:r>
          </a:p>
          <a:p>
            <a:pPr marL="474983" lvl="1" indent="-237491" algn="just">
              <a:lnSpc>
                <a:spcPts val="3080"/>
              </a:lnSpc>
              <a:buFont typeface="Arial"/>
              <a:buChar char="•"/>
            </a:pPr>
            <a:r>
              <a:rPr lang="en-US" sz="2200">
                <a:solidFill>
                  <a:srgbClr val="000000"/>
                </a:solidFill>
                <a:latin typeface="Source Sans Pro"/>
              </a:rPr>
              <a:t>The </a:t>
            </a:r>
            <a:r>
              <a:rPr lang="en-US" sz="2200">
                <a:solidFill>
                  <a:srgbClr val="000000"/>
                </a:solidFill>
                <a:latin typeface="Source Sans Pro Bold"/>
              </a:rPr>
              <a:t>3 categories of home ownership</a:t>
            </a:r>
            <a:r>
              <a:rPr lang="en-US" sz="2200">
                <a:solidFill>
                  <a:srgbClr val="000000"/>
                </a:solidFill>
                <a:latin typeface="Source Sans Pro"/>
              </a:rPr>
              <a:t> that most borrowers are </a:t>
            </a:r>
            <a:r>
              <a:rPr lang="en-US" sz="2200">
                <a:solidFill>
                  <a:srgbClr val="000000"/>
                </a:solidFill>
                <a:latin typeface="Source Sans Pro Bold"/>
              </a:rPr>
              <a:t>"Mortgage", "Own", &amp; "Rent"</a:t>
            </a:r>
          </a:p>
          <a:p>
            <a:pPr marL="474983" lvl="1" indent="-237491" algn="just">
              <a:lnSpc>
                <a:spcPts val="3080"/>
              </a:lnSpc>
              <a:buFont typeface="Arial"/>
              <a:buChar char="•"/>
            </a:pPr>
            <a:r>
              <a:rPr lang="en-US" sz="2200">
                <a:solidFill>
                  <a:srgbClr val="000000"/>
                </a:solidFill>
                <a:latin typeface="Source Sans Pro"/>
              </a:rPr>
              <a:t>In the chart of </a:t>
            </a:r>
            <a:r>
              <a:rPr lang="en-US" sz="2200">
                <a:solidFill>
                  <a:srgbClr val="000000"/>
                </a:solidFill>
                <a:latin typeface="Source Sans Pro Bold"/>
              </a:rPr>
              <a:t>loan status based on employee length and home ownership</a:t>
            </a:r>
            <a:r>
              <a:rPr lang="en-US" sz="2200">
                <a:solidFill>
                  <a:srgbClr val="000000"/>
                </a:solidFill>
                <a:latin typeface="Source Sans Pro"/>
              </a:rPr>
              <a:t>, it can be seen that each category, both </a:t>
            </a:r>
            <a:r>
              <a:rPr lang="en-US" sz="2200">
                <a:solidFill>
                  <a:srgbClr val="000000"/>
                </a:solidFill>
                <a:latin typeface="Source Sans Pro Bold"/>
              </a:rPr>
              <a:t>based on employee length (&lt; 1 year - 10+ years) </a:t>
            </a:r>
            <a:r>
              <a:rPr lang="en-US" sz="2200">
                <a:solidFill>
                  <a:srgbClr val="000000"/>
                </a:solidFill>
                <a:latin typeface="Source Sans Pro"/>
              </a:rPr>
              <a:t>and </a:t>
            </a:r>
            <a:r>
              <a:rPr lang="en-US" sz="2200">
                <a:solidFill>
                  <a:srgbClr val="000000"/>
                </a:solidFill>
                <a:latin typeface="Source Sans Pro Bold"/>
              </a:rPr>
              <a:t>based on home ownership</a:t>
            </a:r>
            <a:r>
              <a:rPr lang="en-US" sz="2200">
                <a:solidFill>
                  <a:srgbClr val="000000"/>
                </a:solidFill>
                <a:latin typeface="Source Sans Pro"/>
              </a:rPr>
              <a:t>, has </a:t>
            </a:r>
            <a:r>
              <a:rPr lang="en-US" sz="2200">
                <a:solidFill>
                  <a:srgbClr val="000000"/>
                </a:solidFill>
                <a:latin typeface="Source Sans Pro Bold"/>
              </a:rPr>
              <a:t>almost the same graph</a:t>
            </a:r>
            <a:r>
              <a:rPr lang="en-US" sz="2200">
                <a:solidFill>
                  <a:srgbClr val="000000"/>
                </a:solidFill>
                <a:latin typeface="Source Sans Pro"/>
              </a:rPr>
              <a:t>, where </a:t>
            </a:r>
            <a:r>
              <a:rPr lang="en-US" sz="2200">
                <a:solidFill>
                  <a:srgbClr val="000000"/>
                </a:solidFill>
                <a:latin typeface="Source Sans Pro Bold"/>
              </a:rPr>
              <a:t>most of the loan status is "Fully Paid"</a:t>
            </a:r>
            <a:r>
              <a:rPr lang="en-US" sz="2200">
                <a:solidFill>
                  <a:srgbClr val="000000"/>
                </a:solidFill>
                <a:latin typeface="Source Sans Pro"/>
              </a:rPr>
              <a:t>, even though there are also </a:t>
            </a:r>
            <a:r>
              <a:rPr lang="en-US" sz="2200">
                <a:solidFill>
                  <a:srgbClr val="000000"/>
                </a:solidFill>
                <a:latin typeface="Source Sans Pro Bold"/>
              </a:rPr>
              <a:t>quite a lot of loans with "Charged off" status</a:t>
            </a:r>
            <a:r>
              <a:rPr lang="en-US" sz="2200">
                <a:solidFill>
                  <a:srgbClr val="000000"/>
                </a:solidFill>
                <a:latin typeface="Source Sans Pro"/>
              </a:rPr>
              <a:t>.</a:t>
            </a:r>
          </a:p>
          <a:p>
            <a:pPr marL="474983" lvl="1" indent="-237491" algn="just">
              <a:lnSpc>
                <a:spcPts val="3080"/>
              </a:lnSpc>
              <a:buFont typeface="Arial"/>
              <a:buChar char="•"/>
            </a:pPr>
            <a:r>
              <a:rPr lang="en-US" sz="2200">
                <a:solidFill>
                  <a:srgbClr val="000000"/>
                </a:solidFill>
                <a:latin typeface="Source Sans Pro Bold"/>
              </a:rPr>
              <a:t>Conclusion</a:t>
            </a:r>
            <a:r>
              <a:rPr lang="en-US" sz="2200">
                <a:solidFill>
                  <a:srgbClr val="000000"/>
                </a:solidFill>
                <a:latin typeface="Source Sans Pro"/>
              </a:rPr>
              <a:t> that can be drawn is that </a:t>
            </a:r>
            <a:r>
              <a:rPr lang="en-US" sz="2200">
                <a:solidFill>
                  <a:srgbClr val="000000"/>
                </a:solidFill>
                <a:latin typeface="Source Sans Pro Bold"/>
              </a:rPr>
              <a:t>employee length and home ownership</a:t>
            </a:r>
            <a:r>
              <a:rPr lang="en-US" sz="2200">
                <a:solidFill>
                  <a:srgbClr val="000000"/>
                </a:solidFill>
                <a:latin typeface="Source Sans Pro"/>
              </a:rPr>
              <a:t> have</a:t>
            </a:r>
            <a:r>
              <a:rPr lang="en-US" sz="2200">
                <a:solidFill>
                  <a:srgbClr val="000000"/>
                </a:solidFill>
                <a:latin typeface="Source Sans Pro Bold"/>
              </a:rPr>
              <a:t> less influence on loan status</a:t>
            </a:r>
            <a:r>
              <a:rPr lang="en-US" sz="2200">
                <a:solidFill>
                  <a:srgbClr val="000000"/>
                </a:solidFill>
                <a:latin typeface="Source Sans Pro"/>
              </a:rPr>
              <a:t> because they </a:t>
            </a:r>
            <a:r>
              <a:rPr lang="en-US" sz="2200">
                <a:solidFill>
                  <a:srgbClr val="000000"/>
                </a:solidFill>
                <a:latin typeface="Source Sans Pro Bold"/>
              </a:rPr>
              <a:t>have similar tendencies</a:t>
            </a:r>
            <a:r>
              <a:rPr lang="en-US" sz="2200">
                <a:solidFill>
                  <a:srgbClr val="000000"/>
                </a:solidFill>
                <a:latin typeface="Source Sans Pro"/>
              </a:rPr>
              <a:t>.</a:t>
            </a:r>
          </a:p>
          <a:p>
            <a:pPr algn="just">
              <a:lnSpc>
                <a:spcPts val="3080"/>
              </a:lnSpc>
            </a:pPr>
            <a:endParaRPr lang="en-US" sz="2200">
              <a:solidFill>
                <a:srgbClr val="000000"/>
              </a:solidFill>
              <a:latin typeface="Source Sans Pro"/>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28700" y="7615930"/>
            <a:ext cx="1358688" cy="1642370"/>
          </a:xfrm>
          <a:custGeom>
            <a:avLst/>
            <a:gdLst/>
            <a:ahLst/>
            <a:cxnLst/>
            <a:rect l="l" t="t" r="r" b="b"/>
            <a:pathLst>
              <a:path w="1358688" h="1642370">
                <a:moveTo>
                  <a:pt x="0" y="0"/>
                </a:moveTo>
                <a:lnTo>
                  <a:pt x="1358688" y="0"/>
                </a:lnTo>
                <a:lnTo>
                  <a:pt x="1358688" y="1642370"/>
                </a:lnTo>
                <a:lnTo>
                  <a:pt x="0" y="164237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3186540" y="2070935"/>
            <a:ext cx="1239636" cy="248402"/>
            <a:chOff x="0" y="0"/>
            <a:chExt cx="1652847" cy="331203"/>
          </a:xfrm>
        </p:grpSpPr>
        <p:grpSp>
          <p:nvGrpSpPr>
            <p:cNvPr id="4" name="Group 4"/>
            <p:cNvGrpSpPr/>
            <p:nvPr/>
          </p:nvGrpSpPr>
          <p:grpSpPr>
            <a:xfrm>
              <a:off x="0" y="0"/>
              <a:ext cx="331203" cy="331203"/>
              <a:chOff x="0" y="0"/>
              <a:chExt cx="1913890" cy="1913890"/>
            </a:xfrm>
          </p:grpSpPr>
          <p:sp>
            <p:nvSpPr>
              <p:cNvPr id="5" name="Freeform 5"/>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FCC287"/>
              </a:solidFill>
            </p:spPr>
          </p:sp>
        </p:grpSp>
        <p:grpSp>
          <p:nvGrpSpPr>
            <p:cNvPr id="6" name="Group 6"/>
            <p:cNvGrpSpPr/>
            <p:nvPr/>
          </p:nvGrpSpPr>
          <p:grpSpPr>
            <a:xfrm>
              <a:off x="664779" y="0"/>
              <a:ext cx="331203" cy="331203"/>
              <a:chOff x="0" y="0"/>
              <a:chExt cx="1913890" cy="1913890"/>
            </a:xfrm>
          </p:grpSpPr>
          <p:sp>
            <p:nvSpPr>
              <p:cNvPr id="7" name="Freeform 7"/>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FCC287"/>
              </a:solidFill>
            </p:spPr>
          </p:sp>
        </p:grpSp>
        <p:grpSp>
          <p:nvGrpSpPr>
            <p:cNvPr id="8" name="Group 8"/>
            <p:cNvGrpSpPr/>
            <p:nvPr/>
          </p:nvGrpSpPr>
          <p:grpSpPr>
            <a:xfrm>
              <a:off x="1321644" y="0"/>
              <a:ext cx="331203" cy="331203"/>
              <a:chOff x="0" y="0"/>
              <a:chExt cx="1913890" cy="1913890"/>
            </a:xfrm>
          </p:grpSpPr>
          <p:sp>
            <p:nvSpPr>
              <p:cNvPr id="9" name="Freeform 9"/>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FCC287"/>
              </a:solidFill>
            </p:spPr>
          </p:sp>
        </p:grpSp>
      </p:grpSp>
      <p:sp>
        <p:nvSpPr>
          <p:cNvPr id="10" name="Freeform 10"/>
          <p:cNvSpPr/>
          <p:nvPr/>
        </p:nvSpPr>
        <p:spPr>
          <a:xfrm>
            <a:off x="14937946" y="-1364244"/>
            <a:ext cx="4642708" cy="3857668"/>
          </a:xfrm>
          <a:custGeom>
            <a:avLst/>
            <a:gdLst/>
            <a:ahLst/>
            <a:cxnLst/>
            <a:rect l="l" t="t" r="r" b="b"/>
            <a:pathLst>
              <a:path w="4642708" h="3857668">
                <a:moveTo>
                  <a:pt x="0" y="0"/>
                </a:moveTo>
                <a:lnTo>
                  <a:pt x="4642708" y="0"/>
                </a:lnTo>
                <a:lnTo>
                  <a:pt x="4642708" y="3857669"/>
                </a:lnTo>
                <a:lnTo>
                  <a:pt x="0" y="385766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1" name="Freeform 11"/>
          <p:cNvSpPr/>
          <p:nvPr/>
        </p:nvSpPr>
        <p:spPr>
          <a:xfrm>
            <a:off x="3036901" y="4311135"/>
            <a:ext cx="4843441" cy="3351918"/>
          </a:xfrm>
          <a:custGeom>
            <a:avLst/>
            <a:gdLst/>
            <a:ahLst/>
            <a:cxnLst/>
            <a:rect l="l" t="t" r="r" b="b"/>
            <a:pathLst>
              <a:path w="4843441" h="3351918">
                <a:moveTo>
                  <a:pt x="0" y="0"/>
                </a:moveTo>
                <a:lnTo>
                  <a:pt x="4843441" y="0"/>
                </a:lnTo>
                <a:lnTo>
                  <a:pt x="4843441" y="3351918"/>
                </a:lnTo>
                <a:lnTo>
                  <a:pt x="0" y="3351918"/>
                </a:lnTo>
                <a:lnTo>
                  <a:pt x="0" y="0"/>
                </a:lnTo>
                <a:close/>
              </a:path>
            </a:pathLst>
          </a:custGeom>
          <a:blipFill>
            <a:blip r:embed="rId6"/>
            <a:stretch>
              <a:fillRect/>
            </a:stretch>
          </a:blipFill>
        </p:spPr>
      </p:sp>
      <p:sp>
        <p:nvSpPr>
          <p:cNvPr id="12" name="TextBox 12"/>
          <p:cNvSpPr txBox="1"/>
          <p:nvPr/>
        </p:nvSpPr>
        <p:spPr>
          <a:xfrm>
            <a:off x="3186540" y="2542553"/>
            <a:ext cx="12149947" cy="787149"/>
          </a:xfrm>
          <a:prstGeom prst="rect">
            <a:avLst/>
          </a:prstGeom>
        </p:spPr>
        <p:txBody>
          <a:bodyPr lIns="0" tIns="0" rIns="0" bIns="0" rtlCol="0" anchor="t">
            <a:spAutoFit/>
          </a:bodyPr>
          <a:lstStyle/>
          <a:p>
            <a:pPr>
              <a:lnSpc>
                <a:spcPts val="6042"/>
              </a:lnSpc>
            </a:pPr>
            <a:r>
              <a:rPr lang="en-US" sz="5700">
                <a:solidFill>
                  <a:srgbClr val="000000"/>
                </a:solidFill>
                <a:latin typeface="Source Sans Pro Bold"/>
              </a:rPr>
              <a:t>TOTAL PEOPLE BY TERM AGREEMENT</a:t>
            </a:r>
          </a:p>
        </p:txBody>
      </p:sp>
      <p:sp>
        <p:nvSpPr>
          <p:cNvPr id="13" name="TextBox 13"/>
          <p:cNvSpPr txBox="1"/>
          <p:nvPr/>
        </p:nvSpPr>
        <p:spPr>
          <a:xfrm>
            <a:off x="8644155" y="4092060"/>
            <a:ext cx="7205423" cy="3404235"/>
          </a:xfrm>
          <a:prstGeom prst="rect">
            <a:avLst/>
          </a:prstGeom>
        </p:spPr>
        <p:txBody>
          <a:bodyPr lIns="0" tIns="0" rIns="0" bIns="0" rtlCol="0" anchor="t">
            <a:spAutoFit/>
          </a:bodyPr>
          <a:lstStyle/>
          <a:p>
            <a:pPr algn="just">
              <a:lnSpc>
                <a:spcPts val="5534"/>
              </a:lnSpc>
            </a:pPr>
            <a:r>
              <a:rPr lang="en-US" sz="2700">
                <a:solidFill>
                  <a:srgbClr val="000000"/>
                </a:solidFill>
                <a:latin typeface="Source Sans Pro"/>
              </a:rPr>
              <a:t>From this visualization, we can conclude that around </a:t>
            </a:r>
            <a:r>
              <a:rPr lang="en-US" sz="2700">
                <a:solidFill>
                  <a:srgbClr val="000000"/>
                </a:solidFill>
                <a:latin typeface="Source Sans Pro Bold"/>
              </a:rPr>
              <a:t>78.6% (178556) people</a:t>
            </a:r>
            <a:r>
              <a:rPr lang="en-US" sz="2700">
                <a:solidFill>
                  <a:srgbClr val="000000"/>
                </a:solidFill>
                <a:latin typeface="Source Sans Pro"/>
              </a:rPr>
              <a:t> agree to a term agreement of </a:t>
            </a:r>
            <a:r>
              <a:rPr lang="en-US" sz="2700">
                <a:solidFill>
                  <a:srgbClr val="000000"/>
                </a:solidFill>
                <a:latin typeface="Source Sans Pro Bold"/>
              </a:rPr>
              <a:t>36 months</a:t>
            </a:r>
            <a:r>
              <a:rPr lang="en-US" sz="2700">
                <a:solidFill>
                  <a:srgbClr val="000000"/>
                </a:solidFill>
                <a:latin typeface="Source Sans Pro"/>
              </a:rPr>
              <a:t> and around </a:t>
            </a:r>
            <a:r>
              <a:rPr lang="en-US" sz="2700">
                <a:solidFill>
                  <a:srgbClr val="000000"/>
                </a:solidFill>
                <a:latin typeface="Source Sans Pro Bold"/>
              </a:rPr>
              <a:t>21.4% (48658) of people</a:t>
            </a:r>
            <a:r>
              <a:rPr lang="en-US" sz="2700">
                <a:solidFill>
                  <a:srgbClr val="000000"/>
                </a:solidFill>
                <a:latin typeface="Source Sans Pro"/>
              </a:rPr>
              <a:t> agree to a term agreement of </a:t>
            </a:r>
            <a:r>
              <a:rPr lang="en-US" sz="2700">
                <a:solidFill>
                  <a:srgbClr val="000000"/>
                </a:solidFill>
                <a:latin typeface="Source Sans Pro Bold"/>
              </a:rPr>
              <a:t>64 months.</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28700" y="7615930"/>
            <a:ext cx="1358688" cy="1642370"/>
          </a:xfrm>
          <a:custGeom>
            <a:avLst/>
            <a:gdLst/>
            <a:ahLst/>
            <a:cxnLst/>
            <a:rect l="l" t="t" r="r" b="b"/>
            <a:pathLst>
              <a:path w="1358688" h="1642370">
                <a:moveTo>
                  <a:pt x="0" y="0"/>
                </a:moveTo>
                <a:lnTo>
                  <a:pt x="1358688" y="0"/>
                </a:lnTo>
                <a:lnTo>
                  <a:pt x="1358688" y="1642370"/>
                </a:lnTo>
                <a:lnTo>
                  <a:pt x="0" y="164237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3186540" y="2070935"/>
            <a:ext cx="1239636" cy="248402"/>
            <a:chOff x="0" y="0"/>
            <a:chExt cx="1652847" cy="331203"/>
          </a:xfrm>
        </p:grpSpPr>
        <p:grpSp>
          <p:nvGrpSpPr>
            <p:cNvPr id="4" name="Group 4"/>
            <p:cNvGrpSpPr/>
            <p:nvPr/>
          </p:nvGrpSpPr>
          <p:grpSpPr>
            <a:xfrm>
              <a:off x="0" y="0"/>
              <a:ext cx="331203" cy="331203"/>
              <a:chOff x="0" y="0"/>
              <a:chExt cx="1913890" cy="1913890"/>
            </a:xfrm>
          </p:grpSpPr>
          <p:sp>
            <p:nvSpPr>
              <p:cNvPr id="5" name="Freeform 5"/>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FCC287"/>
              </a:solidFill>
            </p:spPr>
          </p:sp>
        </p:grpSp>
        <p:grpSp>
          <p:nvGrpSpPr>
            <p:cNvPr id="6" name="Group 6"/>
            <p:cNvGrpSpPr/>
            <p:nvPr/>
          </p:nvGrpSpPr>
          <p:grpSpPr>
            <a:xfrm>
              <a:off x="664779" y="0"/>
              <a:ext cx="331203" cy="331203"/>
              <a:chOff x="0" y="0"/>
              <a:chExt cx="1913890" cy="1913890"/>
            </a:xfrm>
          </p:grpSpPr>
          <p:sp>
            <p:nvSpPr>
              <p:cNvPr id="7" name="Freeform 7"/>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FCC287"/>
              </a:solidFill>
            </p:spPr>
          </p:sp>
        </p:grpSp>
        <p:grpSp>
          <p:nvGrpSpPr>
            <p:cNvPr id="8" name="Group 8"/>
            <p:cNvGrpSpPr/>
            <p:nvPr/>
          </p:nvGrpSpPr>
          <p:grpSpPr>
            <a:xfrm>
              <a:off x="1321644" y="0"/>
              <a:ext cx="331203" cy="331203"/>
              <a:chOff x="0" y="0"/>
              <a:chExt cx="1913890" cy="1913890"/>
            </a:xfrm>
          </p:grpSpPr>
          <p:sp>
            <p:nvSpPr>
              <p:cNvPr id="9" name="Freeform 9"/>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FCC287"/>
              </a:solidFill>
            </p:spPr>
          </p:sp>
        </p:grpSp>
      </p:grpSp>
      <p:sp>
        <p:nvSpPr>
          <p:cNvPr id="10" name="Freeform 10"/>
          <p:cNvSpPr/>
          <p:nvPr/>
        </p:nvSpPr>
        <p:spPr>
          <a:xfrm>
            <a:off x="14937946" y="-1364244"/>
            <a:ext cx="4642708" cy="3857668"/>
          </a:xfrm>
          <a:custGeom>
            <a:avLst/>
            <a:gdLst/>
            <a:ahLst/>
            <a:cxnLst/>
            <a:rect l="l" t="t" r="r" b="b"/>
            <a:pathLst>
              <a:path w="4642708" h="3857668">
                <a:moveTo>
                  <a:pt x="0" y="0"/>
                </a:moveTo>
                <a:lnTo>
                  <a:pt x="4642708" y="0"/>
                </a:lnTo>
                <a:lnTo>
                  <a:pt x="4642708" y="3857669"/>
                </a:lnTo>
                <a:lnTo>
                  <a:pt x="0" y="385766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1" name="Freeform 11"/>
          <p:cNvSpPr/>
          <p:nvPr/>
        </p:nvSpPr>
        <p:spPr>
          <a:xfrm>
            <a:off x="2988108" y="4046323"/>
            <a:ext cx="4456744" cy="3759315"/>
          </a:xfrm>
          <a:custGeom>
            <a:avLst/>
            <a:gdLst/>
            <a:ahLst/>
            <a:cxnLst/>
            <a:rect l="l" t="t" r="r" b="b"/>
            <a:pathLst>
              <a:path w="4456744" h="3759315">
                <a:moveTo>
                  <a:pt x="0" y="0"/>
                </a:moveTo>
                <a:lnTo>
                  <a:pt x="4456744" y="0"/>
                </a:lnTo>
                <a:lnTo>
                  <a:pt x="4456744" y="3759314"/>
                </a:lnTo>
                <a:lnTo>
                  <a:pt x="0" y="3759314"/>
                </a:lnTo>
                <a:lnTo>
                  <a:pt x="0" y="0"/>
                </a:lnTo>
                <a:close/>
              </a:path>
            </a:pathLst>
          </a:custGeom>
          <a:blipFill>
            <a:blip r:embed="rId6"/>
            <a:stretch>
              <a:fillRect/>
            </a:stretch>
          </a:blipFill>
        </p:spPr>
      </p:sp>
      <p:sp>
        <p:nvSpPr>
          <p:cNvPr id="12" name="TextBox 12"/>
          <p:cNvSpPr txBox="1"/>
          <p:nvPr/>
        </p:nvSpPr>
        <p:spPr>
          <a:xfrm>
            <a:off x="3186540" y="2542553"/>
            <a:ext cx="10858080" cy="787149"/>
          </a:xfrm>
          <a:prstGeom prst="rect">
            <a:avLst/>
          </a:prstGeom>
        </p:spPr>
        <p:txBody>
          <a:bodyPr lIns="0" tIns="0" rIns="0" bIns="0" rtlCol="0" anchor="t">
            <a:spAutoFit/>
          </a:bodyPr>
          <a:lstStyle/>
          <a:p>
            <a:pPr>
              <a:lnSpc>
                <a:spcPts val="6042"/>
              </a:lnSpc>
            </a:pPr>
            <a:r>
              <a:rPr lang="en-US" sz="5700">
                <a:solidFill>
                  <a:srgbClr val="000000"/>
                </a:solidFill>
                <a:latin typeface="Source Sans Pro Bold"/>
              </a:rPr>
              <a:t>TOTAL PEOPLE BY LOAN STATUS</a:t>
            </a:r>
          </a:p>
        </p:txBody>
      </p:sp>
      <p:sp>
        <p:nvSpPr>
          <p:cNvPr id="13" name="TextBox 13"/>
          <p:cNvSpPr txBox="1"/>
          <p:nvPr/>
        </p:nvSpPr>
        <p:spPr>
          <a:xfrm>
            <a:off x="8615580" y="4073010"/>
            <a:ext cx="7506089" cy="3930776"/>
          </a:xfrm>
          <a:prstGeom prst="rect">
            <a:avLst/>
          </a:prstGeom>
        </p:spPr>
        <p:txBody>
          <a:bodyPr lIns="0" tIns="0" rIns="0" bIns="0" rtlCol="0" anchor="t">
            <a:spAutoFit/>
          </a:bodyPr>
          <a:lstStyle/>
          <a:p>
            <a:pPr algn="just">
              <a:lnSpc>
                <a:spcPts val="5304"/>
              </a:lnSpc>
            </a:pPr>
            <a:r>
              <a:rPr lang="en-US" sz="2400">
                <a:solidFill>
                  <a:srgbClr val="000000"/>
                </a:solidFill>
                <a:latin typeface="Source Sans Pro"/>
              </a:rPr>
              <a:t>From this visualization it can be concluded that around </a:t>
            </a:r>
            <a:r>
              <a:rPr lang="en-US" sz="2400">
                <a:solidFill>
                  <a:srgbClr val="000000"/>
                </a:solidFill>
                <a:latin typeface="Source Sans Pro Bold"/>
              </a:rPr>
              <a:t>81.3% (184739) people</a:t>
            </a:r>
            <a:r>
              <a:rPr lang="en-US" sz="2400">
                <a:solidFill>
                  <a:srgbClr val="000000"/>
                </a:solidFill>
                <a:latin typeface="Source Sans Pro"/>
              </a:rPr>
              <a:t> have a </a:t>
            </a:r>
            <a:r>
              <a:rPr lang="en-US" sz="2400">
                <a:solidFill>
                  <a:srgbClr val="000000"/>
                </a:solidFill>
                <a:latin typeface="Source Sans Pro Bold"/>
              </a:rPr>
              <a:t>loan status "Fully Paid"</a:t>
            </a:r>
            <a:r>
              <a:rPr lang="en-US" sz="2400">
                <a:solidFill>
                  <a:srgbClr val="000000"/>
                </a:solidFill>
                <a:latin typeface="Source Sans Pro"/>
              </a:rPr>
              <a:t> or have paid off a loan and around </a:t>
            </a:r>
            <a:r>
              <a:rPr lang="en-US" sz="2400">
                <a:solidFill>
                  <a:srgbClr val="000000"/>
                </a:solidFill>
                <a:latin typeface="Source Sans Pro Bold"/>
              </a:rPr>
              <a:t>18.7% (42475) people</a:t>
            </a:r>
            <a:r>
              <a:rPr lang="en-US" sz="2400">
                <a:solidFill>
                  <a:srgbClr val="000000"/>
                </a:solidFill>
                <a:latin typeface="Source Sans Pro"/>
              </a:rPr>
              <a:t> have a </a:t>
            </a:r>
            <a:r>
              <a:rPr lang="en-US" sz="2400">
                <a:solidFill>
                  <a:srgbClr val="000000"/>
                </a:solidFill>
                <a:latin typeface="Source Sans Pro Bold"/>
              </a:rPr>
              <a:t>loan status "Charged Off"</a:t>
            </a:r>
            <a:r>
              <a:rPr lang="en-US" sz="2400">
                <a:solidFill>
                  <a:srgbClr val="000000"/>
                </a:solidFill>
                <a:latin typeface="Source Sans Pro"/>
              </a:rPr>
              <a:t> or the borrower is unable to repay the loan so that it is considered a loss for the lender.</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8524182" y="1188422"/>
            <a:ext cx="1239636" cy="248402"/>
            <a:chOff x="0" y="0"/>
            <a:chExt cx="1652847" cy="331203"/>
          </a:xfrm>
        </p:grpSpPr>
        <p:grpSp>
          <p:nvGrpSpPr>
            <p:cNvPr id="3" name="Group 3"/>
            <p:cNvGrpSpPr/>
            <p:nvPr/>
          </p:nvGrpSpPr>
          <p:grpSpPr>
            <a:xfrm>
              <a:off x="0" y="0"/>
              <a:ext cx="331203" cy="331203"/>
              <a:chOff x="0" y="0"/>
              <a:chExt cx="1913890" cy="1913890"/>
            </a:xfrm>
          </p:grpSpPr>
          <p:sp>
            <p:nvSpPr>
              <p:cNvPr id="4" name="Freeform 4"/>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FCC287"/>
              </a:solidFill>
            </p:spPr>
          </p:sp>
        </p:grpSp>
        <p:grpSp>
          <p:nvGrpSpPr>
            <p:cNvPr id="5" name="Group 5"/>
            <p:cNvGrpSpPr/>
            <p:nvPr/>
          </p:nvGrpSpPr>
          <p:grpSpPr>
            <a:xfrm>
              <a:off x="664779" y="0"/>
              <a:ext cx="331203" cy="331203"/>
              <a:chOff x="0" y="0"/>
              <a:chExt cx="1913890" cy="1913890"/>
            </a:xfrm>
          </p:grpSpPr>
          <p:sp>
            <p:nvSpPr>
              <p:cNvPr id="6" name="Freeform 6"/>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FCC287"/>
              </a:solidFill>
            </p:spPr>
          </p:sp>
        </p:grpSp>
        <p:grpSp>
          <p:nvGrpSpPr>
            <p:cNvPr id="7" name="Group 7"/>
            <p:cNvGrpSpPr/>
            <p:nvPr/>
          </p:nvGrpSpPr>
          <p:grpSpPr>
            <a:xfrm>
              <a:off x="1321644" y="0"/>
              <a:ext cx="331203" cy="331203"/>
              <a:chOff x="0" y="0"/>
              <a:chExt cx="1913890" cy="1913890"/>
            </a:xfrm>
          </p:grpSpPr>
          <p:sp>
            <p:nvSpPr>
              <p:cNvPr id="8" name="Freeform 8"/>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FCC287"/>
              </a:solidFill>
            </p:spPr>
          </p:sp>
        </p:grpSp>
      </p:grpSp>
      <p:sp>
        <p:nvSpPr>
          <p:cNvPr id="9" name="Freeform 9"/>
          <p:cNvSpPr/>
          <p:nvPr/>
        </p:nvSpPr>
        <p:spPr>
          <a:xfrm>
            <a:off x="1876135" y="1722575"/>
            <a:ext cx="14535730" cy="3873476"/>
          </a:xfrm>
          <a:custGeom>
            <a:avLst/>
            <a:gdLst/>
            <a:ahLst/>
            <a:cxnLst/>
            <a:rect l="l" t="t" r="r" b="b"/>
            <a:pathLst>
              <a:path w="14535730" h="3873476">
                <a:moveTo>
                  <a:pt x="0" y="0"/>
                </a:moveTo>
                <a:lnTo>
                  <a:pt x="14535730" y="0"/>
                </a:lnTo>
                <a:lnTo>
                  <a:pt x="14535730" y="3873476"/>
                </a:lnTo>
                <a:lnTo>
                  <a:pt x="0" y="3873476"/>
                </a:lnTo>
                <a:lnTo>
                  <a:pt x="0" y="0"/>
                </a:lnTo>
                <a:close/>
              </a:path>
            </a:pathLst>
          </a:custGeom>
          <a:blipFill>
            <a:blip r:embed="rId2"/>
            <a:stretch>
              <a:fillRect/>
            </a:stretch>
          </a:blipFill>
        </p:spPr>
      </p:sp>
      <p:sp>
        <p:nvSpPr>
          <p:cNvPr id="10" name="TextBox 10"/>
          <p:cNvSpPr txBox="1"/>
          <p:nvPr/>
        </p:nvSpPr>
        <p:spPr>
          <a:xfrm>
            <a:off x="3435300" y="393195"/>
            <a:ext cx="11417400" cy="499277"/>
          </a:xfrm>
          <a:prstGeom prst="rect">
            <a:avLst/>
          </a:prstGeom>
        </p:spPr>
        <p:txBody>
          <a:bodyPr lIns="0" tIns="0" rIns="0" bIns="0" rtlCol="0" anchor="t">
            <a:spAutoFit/>
          </a:bodyPr>
          <a:lstStyle/>
          <a:p>
            <a:pPr algn="ctr">
              <a:lnSpc>
                <a:spcPts val="4092"/>
              </a:lnSpc>
            </a:pPr>
            <a:r>
              <a:rPr lang="en-US" sz="3124">
                <a:solidFill>
                  <a:srgbClr val="000000"/>
                </a:solidFill>
                <a:latin typeface="Source Sans Pro Bold"/>
              </a:rPr>
              <a:t>LIST GRADES BY VERIFICATION STATUS</a:t>
            </a:r>
          </a:p>
        </p:txBody>
      </p:sp>
      <p:sp>
        <p:nvSpPr>
          <p:cNvPr id="11" name="TextBox 11"/>
          <p:cNvSpPr txBox="1"/>
          <p:nvPr/>
        </p:nvSpPr>
        <p:spPr>
          <a:xfrm>
            <a:off x="1947975" y="5538901"/>
            <a:ext cx="14392050" cy="4225925"/>
          </a:xfrm>
          <a:prstGeom prst="rect">
            <a:avLst/>
          </a:prstGeom>
        </p:spPr>
        <p:txBody>
          <a:bodyPr lIns="0" tIns="0" rIns="0" bIns="0" rtlCol="0" anchor="t">
            <a:spAutoFit/>
          </a:bodyPr>
          <a:lstStyle/>
          <a:p>
            <a:pPr algn="just">
              <a:lnSpc>
                <a:spcPts val="2800"/>
              </a:lnSpc>
            </a:pPr>
            <a:r>
              <a:rPr lang="en-US" sz="2000">
                <a:solidFill>
                  <a:srgbClr val="000000"/>
                </a:solidFill>
                <a:latin typeface="Source Sans Pro Bold"/>
              </a:rPr>
              <a:t>Grade when applying for a loan</a:t>
            </a:r>
            <a:r>
              <a:rPr lang="en-US" sz="2000">
                <a:solidFill>
                  <a:srgbClr val="000000"/>
                </a:solidFill>
                <a:latin typeface="Source Sans Pro"/>
              </a:rPr>
              <a:t> shows the</a:t>
            </a:r>
            <a:r>
              <a:rPr lang="en-US" sz="2000">
                <a:solidFill>
                  <a:srgbClr val="000000"/>
                </a:solidFill>
                <a:latin typeface="Source Sans Pro Bold"/>
              </a:rPr>
              <a:t> range of loans applied for</a:t>
            </a:r>
            <a:r>
              <a:rPr lang="en-US" sz="2000">
                <a:solidFill>
                  <a:srgbClr val="000000"/>
                </a:solidFill>
                <a:latin typeface="Source Sans Pro"/>
              </a:rPr>
              <a:t>. From the existing graph, it can be seen that </a:t>
            </a:r>
            <a:r>
              <a:rPr lang="en-US" sz="2000">
                <a:solidFill>
                  <a:srgbClr val="000000"/>
                </a:solidFill>
                <a:latin typeface="Source Sans Pro Bold"/>
              </a:rPr>
              <a:t>grade B is the grade with the most borrowers</a:t>
            </a:r>
            <a:r>
              <a:rPr lang="en-US" sz="2000">
                <a:solidFill>
                  <a:srgbClr val="000000"/>
                </a:solidFill>
                <a:latin typeface="Source Sans Pro"/>
              </a:rPr>
              <a:t>, followed by </a:t>
            </a:r>
            <a:r>
              <a:rPr lang="en-US" sz="2000">
                <a:solidFill>
                  <a:srgbClr val="000000"/>
                </a:solidFill>
                <a:latin typeface="Source Sans Pro Bold"/>
              </a:rPr>
              <a:t>grade C &amp; grade A</a:t>
            </a:r>
            <a:r>
              <a:rPr lang="en-US" sz="2000">
                <a:solidFill>
                  <a:srgbClr val="000000"/>
                </a:solidFill>
                <a:latin typeface="Source Sans Pro"/>
              </a:rPr>
              <a:t>. This means that the </a:t>
            </a:r>
            <a:r>
              <a:rPr lang="en-US" sz="2000">
                <a:solidFill>
                  <a:srgbClr val="000000"/>
                </a:solidFill>
                <a:latin typeface="Source Sans Pro Bold"/>
              </a:rPr>
              <a:t>average range of loans proposed is quite high. Verification status is very important</a:t>
            </a:r>
            <a:r>
              <a:rPr lang="en-US" sz="2000">
                <a:solidFill>
                  <a:srgbClr val="000000"/>
                </a:solidFill>
                <a:latin typeface="Source Sans Pro"/>
              </a:rPr>
              <a:t> to ensure that the </a:t>
            </a:r>
            <a:r>
              <a:rPr lang="en-US" sz="2000">
                <a:solidFill>
                  <a:srgbClr val="000000"/>
                </a:solidFill>
                <a:latin typeface="Source Sans Pro Bold"/>
              </a:rPr>
              <a:t>lender gives the option not to submit any collateral for the loan</a:t>
            </a:r>
            <a:r>
              <a:rPr lang="en-US" sz="2000">
                <a:solidFill>
                  <a:srgbClr val="000000"/>
                </a:solidFill>
                <a:latin typeface="Source Sans Pro"/>
              </a:rPr>
              <a:t> to the right borrower.</a:t>
            </a:r>
          </a:p>
          <a:p>
            <a:pPr algn="just">
              <a:lnSpc>
                <a:spcPts val="2800"/>
              </a:lnSpc>
            </a:pPr>
            <a:endParaRPr lang="en-US" sz="2000">
              <a:solidFill>
                <a:srgbClr val="000000"/>
              </a:solidFill>
              <a:latin typeface="Source Sans Pro"/>
            </a:endParaRPr>
          </a:p>
          <a:p>
            <a:pPr algn="just">
              <a:lnSpc>
                <a:spcPts val="2800"/>
              </a:lnSpc>
            </a:pPr>
            <a:r>
              <a:rPr lang="en-US" sz="2000">
                <a:solidFill>
                  <a:srgbClr val="000000"/>
                </a:solidFill>
                <a:latin typeface="Source Sans Pro"/>
              </a:rPr>
              <a:t>Then from these grades, it can be seen that the 3 highest grades, there are still </a:t>
            </a:r>
            <a:r>
              <a:rPr lang="en-US" sz="2000">
                <a:solidFill>
                  <a:srgbClr val="000000"/>
                </a:solidFill>
                <a:latin typeface="Source Sans Pro Bold"/>
              </a:rPr>
              <a:t>many verification status "Not Verified"</a:t>
            </a:r>
            <a:r>
              <a:rPr lang="en-US" sz="2000">
                <a:solidFill>
                  <a:srgbClr val="000000"/>
                </a:solidFill>
                <a:latin typeface="Source Sans Pro"/>
              </a:rPr>
              <a:t>.</a:t>
            </a:r>
          </a:p>
          <a:p>
            <a:pPr algn="just">
              <a:lnSpc>
                <a:spcPts val="2800"/>
              </a:lnSpc>
            </a:pPr>
            <a:r>
              <a:rPr lang="en-US" sz="2000">
                <a:solidFill>
                  <a:srgbClr val="000000"/>
                </a:solidFill>
                <a:latin typeface="Source Sans Pro"/>
              </a:rPr>
              <a:t>- </a:t>
            </a:r>
            <a:r>
              <a:rPr lang="en-US" sz="2000">
                <a:solidFill>
                  <a:srgbClr val="000000"/>
                </a:solidFill>
                <a:latin typeface="Source Sans Pro Bold"/>
              </a:rPr>
              <a:t>In Grade B, "Not Verified"</a:t>
            </a:r>
            <a:r>
              <a:rPr lang="en-US" sz="2000">
                <a:solidFill>
                  <a:srgbClr val="000000"/>
                </a:solidFill>
                <a:latin typeface="Source Sans Pro"/>
              </a:rPr>
              <a:t> </a:t>
            </a:r>
            <a:r>
              <a:rPr lang="en-US" sz="2000">
                <a:solidFill>
                  <a:srgbClr val="000000"/>
                </a:solidFill>
                <a:latin typeface="Source Sans Pro Bold"/>
              </a:rPr>
              <a:t>status verification dominates</a:t>
            </a:r>
            <a:r>
              <a:rPr lang="en-US" sz="2000">
                <a:solidFill>
                  <a:srgbClr val="000000"/>
                </a:solidFill>
                <a:latin typeface="Source Sans Pro"/>
              </a:rPr>
              <a:t>, although "Verified" status is also high. For "Source Verified" status, it is the lowest among the three categories.</a:t>
            </a:r>
          </a:p>
          <a:p>
            <a:pPr algn="just">
              <a:lnSpc>
                <a:spcPts val="2800"/>
              </a:lnSpc>
            </a:pPr>
            <a:r>
              <a:rPr lang="en-US" sz="2000">
                <a:solidFill>
                  <a:srgbClr val="000000"/>
                </a:solidFill>
                <a:latin typeface="Source Sans Pro"/>
              </a:rPr>
              <a:t>-</a:t>
            </a:r>
            <a:r>
              <a:rPr lang="en-US" sz="2000">
                <a:solidFill>
                  <a:srgbClr val="000000"/>
                </a:solidFill>
                <a:latin typeface="Source Sans Pro Bold"/>
              </a:rPr>
              <a:t> In Grade C, it has the reverse condition with Grade B</a:t>
            </a:r>
            <a:r>
              <a:rPr lang="en-US" sz="2000">
                <a:solidFill>
                  <a:srgbClr val="000000"/>
                </a:solidFill>
                <a:latin typeface="Source Sans Pro"/>
              </a:rPr>
              <a:t>, where</a:t>
            </a:r>
            <a:r>
              <a:rPr lang="en-US" sz="2000">
                <a:solidFill>
                  <a:srgbClr val="000000"/>
                </a:solidFill>
                <a:latin typeface="Source Sans Pro Bold"/>
              </a:rPr>
              <a:t> "Verified" has the most status</a:t>
            </a:r>
            <a:r>
              <a:rPr lang="en-US" sz="2000">
                <a:solidFill>
                  <a:srgbClr val="000000"/>
                </a:solidFill>
                <a:latin typeface="Source Sans Pro"/>
              </a:rPr>
              <a:t> followed by "Not Verified".</a:t>
            </a:r>
          </a:p>
          <a:p>
            <a:pPr algn="just">
              <a:lnSpc>
                <a:spcPts val="2800"/>
              </a:lnSpc>
            </a:pPr>
            <a:r>
              <a:rPr lang="en-US" sz="2000">
                <a:solidFill>
                  <a:srgbClr val="000000"/>
                </a:solidFill>
                <a:latin typeface="Source Sans Pro"/>
              </a:rPr>
              <a:t>- </a:t>
            </a:r>
            <a:r>
              <a:rPr lang="en-US" sz="2000">
                <a:solidFill>
                  <a:srgbClr val="000000"/>
                </a:solidFill>
                <a:latin typeface="Source Sans Pro Bold"/>
              </a:rPr>
              <a:t>In Grade A, the conditions are almost the same as Grade B</a:t>
            </a:r>
            <a:r>
              <a:rPr lang="en-US" sz="2000">
                <a:solidFill>
                  <a:srgbClr val="000000"/>
                </a:solidFill>
                <a:latin typeface="Source Sans Pro"/>
              </a:rPr>
              <a:t>, but the </a:t>
            </a:r>
            <a:r>
              <a:rPr lang="en-US" sz="2000">
                <a:solidFill>
                  <a:srgbClr val="000000"/>
                </a:solidFill>
                <a:latin typeface="Source Sans Pro Bold"/>
              </a:rPr>
              <a:t>distance between "Not Verified" status &amp; "Verified" status is quite far</a:t>
            </a:r>
            <a:r>
              <a:rPr lang="en-US" sz="2000">
                <a:solidFill>
                  <a:srgbClr val="000000"/>
                </a:solidFill>
                <a:latin typeface="Source Sans Pro"/>
              </a:rPr>
              <a:t>.</a:t>
            </a:r>
          </a:p>
          <a:p>
            <a:pPr algn="just">
              <a:lnSpc>
                <a:spcPts val="2800"/>
              </a:lnSpc>
            </a:pPr>
            <a:r>
              <a:rPr lang="en-US" sz="2000">
                <a:solidFill>
                  <a:srgbClr val="000000"/>
                </a:solidFill>
                <a:latin typeface="Source Sans Pro"/>
              </a:rPr>
              <a:t>- </a:t>
            </a:r>
            <a:r>
              <a:rPr lang="en-US" sz="2000">
                <a:solidFill>
                  <a:srgbClr val="000000"/>
                </a:solidFill>
                <a:latin typeface="Source Sans Pro Bold"/>
              </a:rPr>
              <a:t>For the order of 4 and so on</a:t>
            </a:r>
            <a:r>
              <a:rPr lang="en-US" sz="2000">
                <a:solidFill>
                  <a:srgbClr val="000000"/>
                </a:solidFill>
                <a:latin typeface="Source Sans Pro"/>
              </a:rPr>
              <a:t>, it can be seen that</a:t>
            </a:r>
            <a:r>
              <a:rPr lang="en-US" sz="2000">
                <a:solidFill>
                  <a:srgbClr val="000000"/>
                </a:solidFill>
                <a:latin typeface="Source Sans Pro Bold"/>
              </a:rPr>
              <a:t> "Verified" status is the most among the others</a:t>
            </a:r>
            <a:r>
              <a:rPr lang="en-US" sz="2000">
                <a:solidFill>
                  <a:srgbClr val="000000"/>
                </a:solidFill>
                <a:latin typeface="Source Sans Pro"/>
              </a:rPr>
              <a:t>.</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5281608" y="9563152"/>
            <a:ext cx="3302023" cy="1020625"/>
          </a:xfrm>
          <a:custGeom>
            <a:avLst/>
            <a:gdLst/>
            <a:ahLst/>
            <a:cxnLst/>
            <a:rect l="l" t="t" r="r" b="b"/>
            <a:pathLst>
              <a:path w="3302023" h="1020625">
                <a:moveTo>
                  <a:pt x="0" y="0"/>
                </a:moveTo>
                <a:lnTo>
                  <a:pt x="3302023" y="0"/>
                </a:lnTo>
                <a:lnTo>
                  <a:pt x="3302023" y="1020625"/>
                </a:lnTo>
                <a:lnTo>
                  <a:pt x="0" y="102062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9347033" y="1685188"/>
            <a:ext cx="1239636" cy="248402"/>
            <a:chOff x="0" y="0"/>
            <a:chExt cx="1652847" cy="331203"/>
          </a:xfrm>
        </p:grpSpPr>
        <p:grpSp>
          <p:nvGrpSpPr>
            <p:cNvPr id="4" name="Group 4"/>
            <p:cNvGrpSpPr/>
            <p:nvPr/>
          </p:nvGrpSpPr>
          <p:grpSpPr>
            <a:xfrm>
              <a:off x="0" y="0"/>
              <a:ext cx="331203" cy="331203"/>
              <a:chOff x="0" y="0"/>
              <a:chExt cx="1913890" cy="1913890"/>
            </a:xfrm>
          </p:grpSpPr>
          <p:sp>
            <p:nvSpPr>
              <p:cNvPr id="5" name="Freeform 5"/>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FCC287"/>
              </a:solidFill>
            </p:spPr>
          </p:sp>
        </p:grpSp>
        <p:grpSp>
          <p:nvGrpSpPr>
            <p:cNvPr id="6" name="Group 6"/>
            <p:cNvGrpSpPr/>
            <p:nvPr/>
          </p:nvGrpSpPr>
          <p:grpSpPr>
            <a:xfrm>
              <a:off x="664779" y="0"/>
              <a:ext cx="331203" cy="331203"/>
              <a:chOff x="0" y="0"/>
              <a:chExt cx="1913890" cy="1913890"/>
            </a:xfrm>
          </p:grpSpPr>
          <p:sp>
            <p:nvSpPr>
              <p:cNvPr id="7" name="Freeform 7"/>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FCC287"/>
              </a:solidFill>
            </p:spPr>
          </p:sp>
        </p:grpSp>
        <p:grpSp>
          <p:nvGrpSpPr>
            <p:cNvPr id="8" name="Group 8"/>
            <p:cNvGrpSpPr/>
            <p:nvPr/>
          </p:nvGrpSpPr>
          <p:grpSpPr>
            <a:xfrm>
              <a:off x="1321644" y="0"/>
              <a:ext cx="331203" cy="331203"/>
              <a:chOff x="0" y="0"/>
              <a:chExt cx="1913890" cy="1913890"/>
            </a:xfrm>
          </p:grpSpPr>
          <p:sp>
            <p:nvSpPr>
              <p:cNvPr id="9" name="Freeform 9"/>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FCC287"/>
              </a:solidFill>
            </p:spPr>
          </p:sp>
        </p:grpSp>
      </p:grpSp>
      <p:grpSp>
        <p:nvGrpSpPr>
          <p:cNvPr id="10" name="Group 10"/>
          <p:cNvGrpSpPr/>
          <p:nvPr/>
        </p:nvGrpSpPr>
        <p:grpSpPr>
          <a:xfrm>
            <a:off x="1543050" y="0"/>
            <a:ext cx="5781175" cy="8432633"/>
            <a:chOff x="0" y="0"/>
            <a:chExt cx="7708233" cy="11243511"/>
          </a:xfrm>
        </p:grpSpPr>
        <p:pic>
          <p:nvPicPr>
            <p:cNvPr id="11" name="Picture 11"/>
            <p:cNvPicPr>
              <a:picLocks noChangeAspect="1"/>
            </p:cNvPicPr>
            <p:nvPr/>
          </p:nvPicPr>
          <p:blipFill>
            <a:blip r:embed="rId4"/>
            <a:srcRect t="1378" b="1378"/>
            <a:stretch>
              <a:fillRect/>
            </a:stretch>
          </p:blipFill>
          <p:spPr>
            <a:xfrm>
              <a:off x="0" y="0"/>
              <a:ext cx="7708233" cy="11243511"/>
            </a:xfrm>
            <a:prstGeom prst="rect">
              <a:avLst/>
            </a:prstGeom>
          </p:spPr>
        </p:pic>
      </p:grpSp>
      <p:sp>
        <p:nvSpPr>
          <p:cNvPr id="12" name="Freeform 12"/>
          <p:cNvSpPr/>
          <p:nvPr/>
        </p:nvSpPr>
        <p:spPr>
          <a:xfrm>
            <a:off x="5410338" y="8067288"/>
            <a:ext cx="2184126" cy="730689"/>
          </a:xfrm>
          <a:custGeom>
            <a:avLst/>
            <a:gdLst/>
            <a:ahLst/>
            <a:cxnLst/>
            <a:rect l="l" t="t" r="r" b="b"/>
            <a:pathLst>
              <a:path w="2184126" h="730689">
                <a:moveTo>
                  <a:pt x="0" y="0"/>
                </a:moveTo>
                <a:lnTo>
                  <a:pt x="2184126" y="0"/>
                </a:lnTo>
                <a:lnTo>
                  <a:pt x="2184126" y="730690"/>
                </a:lnTo>
                <a:lnTo>
                  <a:pt x="0" y="73069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3" name="Freeform 13"/>
          <p:cNvSpPr/>
          <p:nvPr/>
        </p:nvSpPr>
        <p:spPr>
          <a:xfrm rot="5400000">
            <a:off x="15730391" y="7825903"/>
            <a:ext cx="961353" cy="982796"/>
          </a:xfrm>
          <a:custGeom>
            <a:avLst/>
            <a:gdLst/>
            <a:ahLst/>
            <a:cxnLst/>
            <a:rect l="l" t="t" r="r" b="b"/>
            <a:pathLst>
              <a:path w="961353" h="982796">
                <a:moveTo>
                  <a:pt x="0" y="0"/>
                </a:moveTo>
                <a:lnTo>
                  <a:pt x="961353" y="0"/>
                </a:lnTo>
                <a:lnTo>
                  <a:pt x="961353" y="982796"/>
                </a:lnTo>
                <a:lnTo>
                  <a:pt x="0" y="98279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4" name="TextBox 14"/>
          <p:cNvSpPr txBox="1"/>
          <p:nvPr/>
        </p:nvSpPr>
        <p:spPr>
          <a:xfrm>
            <a:off x="9347033" y="2290492"/>
            <a:ext cx="7050782" cy="662989"/>
          </a:xfrm>
          <a:prstGeom prst="rect">
            <a:avLst/>
          </a:prstGeom>
        </p:spPr>
        <p:txBody>
          <a:bodyPr lIns="0" tIns="0" rIns="0" bIns="0" rtlCol="0" anchor="t">
            <a:spAutoFit/>
          </a:bodyPr>
          <a:lstStyle/>
          <a:p>
            <a:pPr>
              <a:lnSpc>
                <a:spcPts val="5173"/>
              </a:lnSpc>
            </a:pPr>
            <a:r>
              <a:rPr lang="en-US" sz="4880">
                <a:solidFill>
                  <a:srgbClr val="000000"/>
                </a:solidFill>
                <a:latin typeface="Source Sans Pro Bold"/>
              </a:rPr>
              <a:t>ABOUT PRESENTATION</a:t>
            </a:r>
          </a:p>
        </p:txBody>
      </p:sp>
      <p:sp>
        <p:nvSpPr>
          <p:cNvPr id="15" name="TextBox 15"/>
          <p:cNvSpPr txBox="1"/>
          <p:nvPr/>
        </p:nvSpPr>
        <p:spPr>
          <a:xfrm>
            <a:off x="9366083" y="3341521"/>
            <a:ext cx="6864035" cy="4593751"/>
          </a:xfrm>
          <a:prstGeom prst="rect">
            <a:avLst/>
          </a:prstGeom>
        </p:spPr>
        <p:txBody>
          <a:bodyPr lIns="0" tIns="0" rIns="0" bIns="0" rtlCol="0" anchor="t">
            <a:spAutoFit/>
          </a:bodyPr>
          <a:lstStyle/>
          <a:p>
            <a:pPr algn="just">
              <a:lnSpc>
                <a:spcPts val="4114"/>
              </a:lnSpc>
            </a:pPr>
            <a:r>
              <a:rPr lang="en-US" sz="2571">
                <a:solidFill>
                  <a:srgbClr val="000000"/>
                </a:solidFill>
                <a:latin typeface="Source Sans Pro"/>
              </a:rPr>
              <a:t>Contains the creation of a </a:t>
            </a:r>
            <a:r>
              <a:rPr lang="en-US" sz="2571">
                <a:solidFill>
                  <a:srgbClr val="000000"/>
                </a:solidFill>
                <a:latin typeface="Source Sans Pro Bold"/>
              </a:rPr>
              <a:t>classification model</a:t>
            </a:r>
            <a:r>
              <a:rPr lang="en-US" sz="2571">
                <a:solidFill>
                  <a:srgbClr val="000000"/>
                </a:solidFill>
                <a:latin typeface="Source Sans Pro"/>
              </a:rPr>
              <a:t> to </a:t>
            </a:r>
            <a:r>
              <a:rPr lang="en-US" sz="2571">
                <a:solidFill>
                  <a:srgbClr val="000000"/>
                </a:solidFill>
                <a:latin typeface="Source Sans Pro Bold"/>
              </a:rPr>
              <a:t>predict a person's credit risk</a:t>
            </a:r>
            <a:r>
              <a:rPr lang="en-US" sz="2571">
                <a:solidFill>
                  <a:srgbClr val="000000"/>
                </a:solidFill>
                <a:latin typeface="Source Sans Pro"/>
              </a:rPr>
              <a:t>. Where credit risk status is divided into </a:t>
            </a:r>
            <a:r>
              <a:rPr lang="en-US" sz="2571">
                <a:solidFill>
                  <a:srgbClr val="000000"/>
                </a:solidFill>
                <a:latin typeface="Source Sans Pro Bold"/>
              </a:rPr>
              <a:t>two classifications (Binary Classification)</a:t>
            </a:r>
            <a:r>
              <a:rPr lang="en-US" sz="2571">
                <a:solidFill>
                  <a:srgbClr val="000000"/>
                </a:solidFill>
                <a:latin typeface="Source Sans Pro"/>
              </a:rPr>
              <a:t> and </a:t>
            </a:r>
            <a:r>
              <a:rPr lang="en-US" sz="2571">
                <a:solidFill>
                  <a:srgbClr val="000000"/>
                </a:solidFill>
                <a:latin typeface="Source Sans Pro Bold"/>
              </a:rPr>
              <a:t>viewed based on loan status (0 for "Charged Off", 1 for "Fully Paid")</a:t>
            </a:r>
            <a:r>
              <a:rPr lang="en-US" sz="2571">
                <a:solidFill>
                  <a:srgbClr val="000000"/>
                </a:solidFill>
                <a:latin typeface="Source Sans Pro"/>
              </a:rPr>
              <a:t>. The </a:t>
            </a:r>
            <a:r>
              <a:rPr lang="en-US" sz="2571">
                <a:solidFill>
                  <a:srgbClr val="000000"/>
                </a:solidFill>
                <a:latin typeface="Source Sans Pro Bold"/>
              </a:rPr>
              <a:t>label</a:t>
            </a:r>
            <a:r>
              <a:rPr lang="en-US" sz="2571">
                <a:solidFill>
                  <a:srgbClr val="000000"/>
                </a:solidFill>
                <a:latin typeface="Source Sans Pro"/>
              </a:rPr>
              <a:t> in this </a:t>
            </a:r>
            <a:r>
              <a:rPr lang="en-US" sz="2571">
                <a:solidFill>
                  <a:srgbClr val="000000"/>
                </a:solidFill>
                <a:latin typeface="Source Sans Pro Bold"/>
              </a:rPr>
              <a:t>dataset</a:t>
            </a:r>
            <a:r>
              <a:rPr lang="en-US" sz="2571">
                <a:solidFill>
                  <a:srgbClr val="000000"/>
                </a:solidFill>
                <a:latin typeface="Source Sans Pro"/>
              </a:rPr>
              <a:t> is in the </a:t>
            </a:r>
            <a:r>
              <a:rPr lang="en-US" sz="2571">
                <a:solidFill>
                  <a:srgbClr val="000000"/>
                </a:solidFill>
                <a:latin typeface="Source Sans Pro Bold"/>
              </a:rPr>
              <a:t>"loan_status"</a:t>
            </a:r>
            <a:r>
              <a:rPr lang="en-US" sz="2571">
                <a:solidFill>
                  <a:srgbClr val="000000"/>
                </a:solidFill>
                <a:latin typeface="Source Sans Pro"/>
              </a:rPr>
              <a:t> column, because this column is the final determinant of whether a person's credit risk is low or high based on their loan status.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2479230" y="3080480"/>
            <a:ext cx="13329541" cy="4202612"/>
          </a:xfrm>
          <a:prstGeom prst="rect">
            <a:avLst/>
          </a:prstGeom>
        </p:spPr>
        <p:txBody>
          <a:bodyPr lIns="0" tIns="0" rIns="0" bIns="0" rtlCol="0" anchor="t">
            <a:spAutoFit/>
          </a:bodyPr>
          <a:lstStyle/>
          <a:p>
            <a:pPr marL="744617" lvl="1" indent="-372308">
              <a:lnSpc>
                <a:spcPts val="8622"/>
              </a:lnSpc>
              <a:buFont typeface="Arial"/>
              <a:buChar char="•"/>
            </a:pPr>
            <a:r>
              <a:rPr lang="en-US" sz="3448">
                <a:solidFill>
                  <a:srgbClr val="000000"/>
                </a:solidFill>
                <a:latin typeface="Source Sans Pro"/>
              </a:rPr>
              <a:t>CLEAR OUTLIER</a:t>
            </a:r>
          </a:p>
          <a:p>
            <a:pPr marL="744617" lvl="1" indent="-372308">
              <a:lnSpc>
                <a:spcPts val="8622"/>
              </a:lnSpc>
              <a:buFont typeface="Arial"/>
              <a:buChar char="•"/>
            </a:pPr>
            <a:r>
              <a:rPr lang="en-US" sz="3448">
                <a:solidFill>
                  <a:srgbClr val="000000"/>
                </a:solidFill>
                <a:latin typeface="Source Sans Pro"/>
              </a:rPr>
              <a:t>TRANSFORMATION DATA</a:t>
            </a:r>
          </a:p>
          <a:p>
            <a:pPr marL="744617" lvl="1" indent="-372308">
              <a:lnSpc>
                <a:spcPts val="8622"/>
              </a:lnSpc>
              <a:buFont typeface="Arial"/>
              <a:buChar char="•"/>
            </a:pPr>
            <a:r>
              <a:rPr lang="en-US" sz="3448">
                <a:solidFill>
                  <a:srgbClr val="000000"/>
                </a:solidFill>
                <a:latin typeface="Source Sans Pro"/>
              </a:rPr>
              <a:t>CHOOSE FEATURE &amp; TARGET</a:t>
            </a:r>
          </a:p>
          <a:p>
            <a:pPr marL="744617" lvl="1" indent="-372308">
              <a:lnSpc>
                <a:spcPts val="8622"/>
              </a:lnSpc>
              <a:buFont typeface="Arial"/>
              <a:buChar char="•"/>
            </a:pPr>
            <a:r>
              <a:rPr lang="en-US" sz="3448">
                <a:solidFill>
                  <a:srgbClr val="000000"/>
                </a:solidFill>
                <a:latin typeface="Source Sans Pro"/>
              </a:rPr>
              <a:t>SET TRAINING &amp; TEST SET FROM DATA</a:t>
            </a:r>
          </a:p>
        </p:txBody>
      </p:sp>
      <p:grpSp>
        <p:nvGrpSpPr>
          <p:cNvPr id="3" name="Group 3"/>
          <p:cNvGrpSpPr/>
          <p:nvPr/>
        </p:nvGrpSpPr>
        <p:grpSpPr>
          <a:xfrm>
            <a:off x="2010818" y="1353900"/>
            <a:ext cx="1239636" cy="248402"/>
            <a:chOff x="0" y="0"/>
            <a:chExt cx="1652847" cy="331203"/>
          </a:xfrm>
        </p:grpSpPr>
        <p:grpSp>
          <p:nvGrpSpPr>
            <p:cNvPr id="4" name="Group 4"/>
            <p:cNvGrpSpPr/>
            <p:nvPr/>
          </p:nvGrpSpPr>
          <p:grpSpPr>
            <a:xfrm>
              <a:off x="0" y="0"/>
              <a:ext cx="331203" cy="331203"/>
              <a:chOff x="0" y="0"/>
              <a:chExt cx="1913890" cy="1913890"/>
            </a:xfrm>
          </p:grpSpPr>
          <p:sp>
            <p:nvSpPr>
              <p:cNvPr id="5" name="Freeform 5"/>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FCC287"/>
              </a:solidFill>
            </p:spPr>
          </p:sp>
        </p:grpSp>
        <p:grpSp>
          <p:nvGrpSpPr>
            <p:cNvPr id="6" name="Group 6"/>
            <p:cNvGrpSpPr/>
            <p:nvPr/>
          </p:nvGrpSpPr>
          <p:grpSpPr>
            <a:xfrm>
              <a:off x="664779" y="0"/>
              <a:ext cx="331203" cy="331203"/>
              <a:chOff x="0" y="0"/>
              <a:chExt cx="1913890" cy="1913890"/>
            </a:xfrm>
          </p:grpSpPr>
          <p:sp>
            <p:nvSpPr>
              <p:cNvPr id="7" name="Freeform 7"/>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FCC287"/>
              </a:solidFill>
            </p:spPr>
          </p:sp>
        </p:grpSp>
        <p:grpSp>
          <p:nvGrpSpPr>
            <p:cNvPr id="8" name="Group 8"/>
            <p:cNvGrpSpPr/>
            <p:nvPr/>
          </p:nvGrpSpPr>
          <p:grpSpPr>
            <a:xfrm>
              <a:off x="1321644" y="0"/>
              <a:ext cx="331203" cy="331203"/>
              <a:chOff x="0" y="0"/>
              <a:chExt cx="1913890" cy="1913890"/>
            </a:xfrm>
          </p:grpSpPr>
          <p:sp>
            <p:nvSpPr>
              <p:cNvPr id="9" name="Freeform 9"/>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FCC287"/>
              </a:solidFill>
            </p:spPr>
          </p:sp>
        </p:grpSp>
      </p:grpSp>
      <p:sp>
        <p:nvSpPr>
          <p:cNvPr id="10" name="TextBox 10"/>
          <p:cNvSpPr txBox="1"/>
          <p:nvPr/>
        </p:nvSpPr>
        <p:spPr>
          <a:xfrm>
            <a:off x="2010818" y="1825518"/>
            <a:ext cx="9439397" cy="787149"/>
          </a:xfrm>
          <a:prstGeom prst="rect">
            <a:avLst/>
          </a:prstGeom>
        </p:spPr>
        <p:txBody>
          <a:bodyPr lIns="0" tIns="0" rIns="0" bIns="0" rtlCol="0" anchor="t">
            <a:spAutoFit/>
          </a:bodyPr>
          <a:lstStyle/>
          <a:p>
            <a:pPr>
              <a:lnSpc>
                <a:spcPts val="6042"/>
              </a:lnSpc>
            </a:pPr>
            <a:r>
              <a:rPr lang="en-US" sz="5700">
                <a:solidFill>
                  <a:srgbClr val="000000"/>
                </a:solidFill>
                <a:latin typeface="Source Sans Pro Bold"/>
              </a:rPr>
              <a:t>DATA PRE-PROCESSING 2</a:t>
            </a:r>
          </a:p>
        </p:txBody>
      </p:sp>
      <p:sp>
        <p:nvSpPr>
          <p:cNvPr id="11" name="Freeform 11"/>
          <p:cNvSpPr/>
          <p:nvPr/>
        </p:nvSpPr>
        <p:spPr>
          <a:xfrm>
            <a:off x="13266972" y="-629732"/>
            <a:ext cx="6020419" cy="6064524"/>
          </a:xfrm>
          <a:custGeom>
            <a:avLst/>
            <a:gdLst/>
            <a:ahLst/>
            <a:cxnLst/>
            <a:rect l="l" t="t" r="r" b="b"/>
            <a:pathLst>
              <a:path w="6020419" h="6064524">
                <a:moveTo>
                  <a:pt x="0" y="0"/>
                </a:moveTo>
                <a:lnTo>
                  <a:pt x="6020419" y="0"/>
                </a:lnTo>
                <a:lnTo>
                  <a:pt x="6020419" y="6064524"/>
                </a:lnTo>
                <a:lnTo>
                  <a:pt x="0" y="606452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639343" y="2394680"/>
            <a:ext cx="13329541" cy="945062"/>
          </a:xfrm>
          <a:prstGeom prst="rect">
            <a:avLst/>
          </a:prstGeom>
        </p:spPr>
        <p:txBody>
          <a:bodyPr lIns="0" tIns="0" rIns="0" bIns="0" rtlCol="0" anchor="t">
            <a:spAutoFit/>
          </a:bodyPr>
          <a:lstStyle/>
          <a:p>
            <a:pPr marL="744617" lvl="1" indent="-372308">
              <a:lnSpc>
                <a:spcPts val="8622"/>
              </a:lnSpc>
              <a:buFont typeface="Arial"/>
              <a:buChar char="•"/>
            </a:pPr>
            <a:r>
              <a:rPr lang="en-US" sz="3448">
                <a:solidFill>
                  <a:srgbClr val="000000"/>
                </a:solidFill>
                <a:latin typeface="Source Sans Pro"/>
              </a:rPr>
              <a:t>CLEAR OUTLIER</a:t>
            </a:r>
          </a:p>
        </p:txBody>
      </p:sp>
      <p:grpSp>
        <p:nvGrpSpPr>
          <p:cNvPr id="3" name="Group 3"/>
          <p:cNvGrpSpPr/>
          <p:nvPr/>
        </p:nvGrpSpPr>
        <p:grpSpPr>
          <a:xfrm>
            <a:off x="2010818" y="1353900"/>
            <a:ext cx="1239636" cy="248402"/>
            <a:chOff x="0" y="0"/>
            <a:chExt cx="1652847" cy="331203"/>
          </a:xfrm>
        </p:grpSpPr>
        <p:grpSp>
          <p:nvGrpSpPr>
            <p:cNvPr id="4" name="Group 4"/>
            <p:cNvGrpSpPr/>
            <p:nvPr/>
          </p:nvGrpSpPr>
          <p:grpSpPr>
            <a:xfrm>
              <a:off x="0" y="0"/>
              <a:ext cx="331203" cy="331203"/>
              <a:chOff x="0" y="0"/>
              <a:chExt cx="1913890" cy="1913890"/>
            </a:xfrm>
          </p:grpSpPr>
          <p:sp>
            <p:nvSpPr>
              <p:cNvPr id="5" name="Freeform 5"/>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FCC287"/>
              </a:solidFill>
            </p:spPr>
          </p:sp>
        </p:grpSp>
        <p:grpSp>
          <p:nvGrpSpPr>
            <p:cNvPr id="6" name="Group 6"/>
            <p:cNvGrpSpPr/>
            <p:nvPr/>
          </p:nvGrpSpPr>
          <p:grpSpPr>
            <a:xfrm>
              <a:off x="664779" y="0"/>
              <a:ext cx="331203" cy="331203"/>
              <a:chOff x="0" y="0"/>
              <a:chExt cx="1913890" cy="1913890"/>
            </a:xfrm>
          </p:grpSpPr>
          <p:sp>
            <p:nvSpPr>
              <p:cNvPr id="7" name="Freeform 7"/>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FCC287"/>
              </a:solidFill>
            </p:spPr>
          </p:sp>
        </p:grpSp>
        <p:grpSp>
          <p:nvGrpSpPr>
            <p:cNvPr id="8" name="Group 8"/>
            <p:cNvGrpSpPr/>
            <p:nvPr/>
          </p:nvGrpSpPr>
          <p:grpSpPr>
            <a:xfrm>
              <a:off x="1321644" y="0"/>
              <a:ext cx="331203" cy="331203"/>
              <a:chOff x="0" y="0"/>
              <a:chExt cx="1913890" cy="1913890"/>
            </a:xfrm>
          </p:grpSpPr>
          <p:sp>
            <p:nvSpPr>
              <p:cNvPr id="9" name="Freeform 9"/>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FCC287"/>
              </a:solidFill>
            </p:spPr>
          </p:sp>
        </p:grpSp>
      </p:grpSp>
      <p:sp>
        <p:nvSpPr>
          <p:cNvPr id="10" name="Freeform 10"/>
          <p:cNvSpPr/>
          <p:nvPr/>
        </p:nvSpPr>
        <p:spPr>
          <a:xfrm>
            <a:off x="14032523" y="-2896232"/>
            <a:ext cx="6020419" cy="6064524"/>
          </a:xfrm>
          <a:custGeom>
            <a:avLst/>
            <a:gdLst/>
            <a:ahLst/>
            <a:cxnLst/>
            <a:rect l="l" t="t" r="r" b="b"/>
            <a:pathLst>
              <a:path w="6020419" h="6064524">
                <a:moveTo>
                  <a:pt x="0" y="0"/>
                </a:moveTo>
                <a:lnTo>
                  <a:pt x="6020419" y="0"/>
                </a:lnTo>
                <a:lnTo>
                  <a:pt x="6020419" y="6064524"/>
                </a:lnTo>
                <a:lnTo>
                  <a:pt x="0" y="606452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1" name="Freeform 11"/>
          <p:cNvSpPr/>
          <p:nvPr/>
        </p:nvSpPr>
        <p:spPr>
          <a:xfrm>
            <a:off x="2381301" y="3675614"/>
            <a:ext cx="6081413" cy="6081413"/>
          </a:xfrm>
          <a:custGeom>
            <a:avLst/>
            <a:gdLst/>
            <a:ahLst/>
            <a:cxnLst/>
            <a:rect l="l" t="t" r="r" b="b"/>
            <a:pathLst>
              <a:path w="6081413" h="6081413">
                <a:moveTo>
                  <a:pt x="0" y="0"/>
                </a:moveTo>
                <a:lnTo>
                  <a:pt x="6081413" y="0"/>
                </a:lnTo>
                <a:lnTo>
                  <a:pt x="6081413" y="6081414"/>
                </a:lnTo>
                <a:lnTo>
                  <a:pt x="0" y="6081414"/>
                </a:lnTo>
                <a:lnTo>
                  <a:pt x="0" y="0"/>
                </a:lnTo>
                <a:close/>
              </a:path>
            </a:pathLst>
          </a:custGeom>
          <a:blipFill>
            <a:blip r:embed="rId4"/>
            <a:stretch>
              <a:fillRect/>
            </a:stretch>
          </a:blipFill>
        </p:spPr>
      </p:sp>
      <p:sp>
        <p:nvSpPr>
          <p:cNvPr id="12" name="TextBox 12"/>
          <p:cNvSpPr txBox="1"/>
          <p:nvPr/>
        </p:nvSpPr>
        <p:spPr>
          <a:xfrm>
            <a:off x="2010818" y="1825518"/>
            <a:ext cx="9439397" cy="787149"/>
          </a:xfrm>
          <a:prstGeom prst="rect">
            <a:avLst/>
          </a:prstGeom>
        </p:spPr>
        <p:txBody>
          <a:bodyPr lIns="0" tIns="0" rIns="0" bIns="0" rtlCol="0" anchor="t">
            <a:spAutoFit/>
          </a:bodyPr>
          <a:lstStyle/>
          <a:p>
            <a:pPr>
              <a:lnSpc>
                <a:spcPts val="6042"/>
              </a:lnSpc>
            </a:pPr>
            <a:r>
              <a:rPr lang="en-US" sz="5700">
                <a:solidFill>
                  <a:srgbClr val="000000"/>
                </a:solidFill>
                <a:latin typeface="Source Sans Pro Bold"/>
              </a:rPr>
              <a:t>DATA PRE-PROCESSING 2</a:t>
            </a:r>
          </a:p>
        </p:txBody>
      </p:sp>
      <p:sp>
        <p:nvSpPr>
          <p:cNvPr id="13" name="TextBox 13"/>
          <p:cNvSpPr txBox="1"/>
          <p:nvPr/>
        </p:nvSpPr>
        <p:spPr>
          <a:xfrm>
            <a:off x="9144000" y="4562993"/>
            <a:ext cx="7661602" cy="2920365"/>
          </a:xfrm>
          <a:prstGeom prst="rect">
            <a:avLst/>
          </a:prstGeom>
        </p:spPr>
        <p:txBody>
          <a:bodyPr lIns="0" tIns="0" rIns="0" bIns="0" rtlCol="0" anchor="t">
            <a:spAutoFit/>
          </a:bodyPr>
          <a:lstStyle/>
          <a:p>
            <a:pPr algn="just">
              <a:lnSpc>
                <a:spcPts val="3360"/>
              </a:lnSpc>
            </a:pPr>
            <a:r>
              <a:rPr lang="en-US" sz="2400">
                <a:solidFill>
                  <a:srgbClr val="000000"/>
                </a:solidFill>
                <a:latin typeface="Source Sans Pro"/>
              </a:rPr>
              <a:t>First, we have to visualize the data (only numeric data, because categorical data cannot be visualized before starting the encoding operation) to see the outliers in each column.</a:t>
            </a:r>
          </a:p>
          <a:p>
            <a:pPr algn="just">
              <a:lnSpc>
                <a:spcPts val="3360"/>
              </a:lnSpc>
            </a:pPr>
            <a:endParaRPr lang="en-US" sz="2400">
              <a:solidFill>
                <a:srgbClr val="000000"/>
              </a:solidFill>
              <a:latin typeface="Source Sans Pro"/>
            </a:endParaRPr>
          </a:p>
          <a:p>
            <a:pPr algn="just">
              <a:lnSpc>
                <a:spcPts val="3360"/>
              </a:lnSpc>
            </a:pPr>
            <a:r>
              <a:rPr lang="en-US" sz="2400">
                <a:solidFill>
                  <a:srgbClr val="000000"/>
                </a:solidFill>
                <a:latin typeface="Source Sans Pro"/>
              </a:rPr>
              <a:t>For a more detailed visualization, you can see the ipynb file in the repository because the image width is very large.</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639343" y="2394680"/>
            <a:ext cx="13329541" cy="945062"/>
          </a:xfrm>
          <a:prstGeom prst="rect">
            <a:avLst/>
          </a:prstGeom>
        </p:spPr>
        <p:txBody>
          <a:bodyPr lIns="0" tIns="0" rIns="0" bIns="0" rtlCol="0" anchor="t">
            <a:spAutoFit/>
          </a:bodyPr>
          <a:lstStyle/>
          <a:p>
            <a:pPr marL="744617" lvl="1" indent="-372308">
              <a:lnSpc>
                <a:spcPts val="8622"/>
              </a:lnSpc>
              <a:buFont typeface="Arial"/>
              <a:buChar char="•"/>
            </a:pPr>
            <a:r>
              <a:rPr lang="en-US" sz="3448">
                <a:solidFill>
                  <a:srgbClr val="000000"/>
                </a:solidFill>
                <a:latin typeface="Source Sans Pro"/>
              </a:rPr>
              <a:t>CLEAR OUTLIER</a:t>
            </a:r>
          </a:p>
        </p:txBody>
      </p:sp>
      <p:grpSp>
        <p:nvGrpSpPr>
          <p:cNvPr id="3" name="Group 3"/>
          <p:cNvGrpSpPr/>
          <p:nvPr/>
        </p:nvGrpSpPr>
        <p:grpSpPr>
          <a:xfrm>
            <a:off x="2010818" y="1353900"/>
            <a:ext cx="1239636" cy="248402"/>
            <a:chOff x="0" y="0"/>
            <a:chExt cx="1652847" cy="331203"/>
          </a:xfrm>
        </p:grpSpPr>
        <p:grpSp>
          <p:nvGrpSpPr>
            <p:cNvPr id="4" name="Group 4"/>
            <p:cNvGrpSpPr/>
            <p:nvPr/>
          </p:nvGrpSpPr>
          <p:grpSpPr>
            <a:xfrm>
              <a:off x="0" y="0"/>
              <a:ext cx="331203" cy="331203"/>
              <a:chOff x="0" y="0"/>
              <a:chExt cx="1913890" cy="1913890"/>
            </a:xfrm>
          </p:grpSpPr>
          <p:sp>
            <p:nvSpPr>
              <p:cNvPr id="5" name="Freeform 5"/>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FCC287"/>
              </a:solidFill>
            </p:spPr>
          </p:sp>
        </p:grpSp>
        <p:grpSp>
          <p:nvGrpSpPr>
            <p:cNvPr id="6" name="Group 6"/>
            <p:cNvGrpSpPr/>
            <p:nvPr/>
          </p:nvGrpSpPr>
          <p:grpSpPr>
            <a:xfrm>
              <a:off x="664779" y="0"/>
              <a:ext cx="331203" cy="331203"/>
              <a:chOff x="0" y="0"/>
              <a:chExt cx="1913890" cy="1913890"/>
            </a:xfrm>
          </p:grpSpPr>
          <p:sp>
            <p:nvSpPr>
              <p:cNvPr id="7" name="Freeform 7"/>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FCC287"/>
              </a:solidFill>
            </p:spPr>
          </p:sp>
        </p:grpSp>
        <p:grpSp>
          <p:nvGrpSpPr>
            <p:cNvPr id="8" name="Group 8"/>
            <p:cNvGrpSpPr/>
            <p:nvPr/>
          </p:nvGrpSpPr>
          <p:grpSpPr>
            <a:xfrm>
              <a:off x="1321644" y="0"/>
              <a:ext cx="331203" cy="331203"/>
              <a:chOff x="0" y="0"/>
              <a:chExt cx="1913890" cy="1913890"/>
            </a:xfrm>
          </p:grpSpPr>
          <p:sp>
            <p:nvSpPr>
              <p:cNvPr id="9" name="Freeform 9"/>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FCC287"/>
              </a:solidFill>
            </p:spPr>
          </p:sp>
        </p:grpSp>
      </p:grpSp>
      <p:sp>
        <p:nvSpPr>
          <p:cNvPr id="10" name="Freeform 10"/>
          <p:cNvSpPr/>
          <p:nvPr/>
        </p:nvSpPr>
        <p:spPr>
          <a:xfrm>
            <a:off x="14032523" y="-2896232"/>
            <a:ext cx="6020419" cy="6064524"/>
          </a:xfrm>
          <a:custGeom>
            <a:avLst/>
            <a:gdLst/>
            <a:ahLst/>
            <a:cxnLst/>
            <a:rect l="l" t="t" r="r" b="b"/>
            <a:pathLst>
              <a:path w="6020419" h="6064524">
                <a:moveTo>
                  <a:pt x="0" y="0"/>
                </a:moveTo>
                <a:lnTo>
                  <a:pt x="6020419" y="0"/>
                </a:lnTo>
                <a:lnTo>
                  <a:pt x="6020419" y="6064524"/>
                </a:lnTo>
                <a:lnTo>
                  <a:pt x="0" y="606452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1" name="TextBox 11"/>
          <p:cNvSpPr txBox="1"/>
          <p:nvPr/>
        </p:nvSpPr>
        <p:spPr>
          <a:xfrm>
            <a:off x="2200069" y="3638710"/>
            <a:ext cx="13887862" cy="2501265"/>
          </a:xfrm>
          <a:prstGeom prst="rect">
            <a:avLst/>
          </a:prstGeom>
        </p:spPr>
        <p:txBody>
          <a:bodyPr lIns="0" tIns="0" rIns="0" bIns="0" rtlCol="0" anchor="t">
            <a:spAutoFit/>
          </a:bodyPr>
          <a:lstStyle/>
          <a:p>
            <a:pPr algn="just">
              <a:lnSpc>
                <a:spcPts val="3360"/>
              </a:lnSpc>
            </a:pPr>
            <a:r>
              <a:rPr lang="en-US" sz="2400">
                <a:solidFill>
                  <a:srgbClr val="000000"/>
                </a:solidFill>
                <a:latin typeface="Source Sans Pro Bold"/>
              </a:rPr>
              <a:t>We can directly perform operations on certain columns</a:t>
            </a:r>
            <a:r>
              <a:rPr lang="en-US" sz="2400">
                <a:solidFill>
                  <a:srgbClr val="000000"/>
                </a:solidFill>
                <a:latin typeface="Source Sans Pro"/>
              </a:rPr>
              <a:t> (the range of values on the chart is the same as those in the column) that have </a:t>
            </a:r>
            <a:r>
              <a:rPr lang="en-US" sz="2400">
                <a:solidFill>
                  <a:srgbClr val="000000"/>
                </a:solidFill>
                <a:latin typeface="Source Sans Pro Bold"/>
              </a:rPr>
              <a:t>outliers by performing a comparison operation</a:t>
            </a:r>
            <a:r>
              <a:rPr lang="en-US" sz="2400">
                <a:solidFill>
                  <a:srgbClr val="000000"/>
                </a:solidFill>
                <a:latin typeface="Source Sans Pro"/>
              </a:rPr>
              <a:t>, then the </a:t>
            </a:r>
            <a:r>
              <a:rPr lang="en-US" sz="2400">
                <a:solidFill>
                  <a:srgbClr val="000000"/>
                </a:solidFill>
                <a:latin typeface="Source Sans Pro Bold"/>
              </a:rPr>
              <a:t>value of the operation is updated in the selected column.</a:t>
            </a:r>
          </a:p>
          <a:p>
            <a:pPr algn="just">
              <a:lnSpc>
                <a:spcPts val="3360"/>
              </a:lnSpc>
            </a:pPr>
            <a:endParaRPr lang="en-US" sz="2400">
              <a:solidFill>
                <a:srgbClr val="000000"/>
              </a:solidFill>
              <a:latin typeface="Source Sans Pro Bold"/>
            </a:endParaRPr>
          </a:p>
          <a:p>
            <a:pPr algn="just">
              <a:lnSpc>
                <a:spcPts val="3360"/>
              </a:lnSpc>
            </a:pPr>
            <a:r>
              <a:rPr lang="en-US" sz="2400">
                <a:solidFill>
                  <a:srgbClr val="000000"/>
                </a:solidFill>
                <a:latin typeface="Source Sans Pro"/>
              </a:rPr>
              <a:t>For </a:t>
            </a:r>
            <a:r>
              <a:rPr lang="en-US" sz="2400">
                <a:solidFill>
                  <a:srgbClr val="000000"/>
                </a:solidFill>
                <a:latin typeface="Source Sans Pro Bold"/>
              </a:rPr>
              <a:t>a range of values on the chart that are not the same as those in the column</a:t>
            </a:r>
            <a:r>
              <a:rPr lang="en-US" sz="2400">
                <a:solidFill>
                  <a:srgbClr val="000000"/>
                </a:solidFill>
                <a:latin typeface="Source Sans Pro"/>
              </a:rPr>
              <a:t>, we can see further </a:t>
            </a:r>
            <a:r>
              <a:rPr lang="en-US" sz="2400">
                <a:solidFill>
                  <a:srgbClr val="000000"/>
                </a:solidFill>
                <a:latin typeface="Source Sans Pro Bold"/>
              </a:rPr>
              <a:t>outliers with boxplots</a:t>
            </a:r>
          </a:p>
        </p:txBody>
      </p:sp>
      <p:sp>
        <p:nvSpPr>
          <p:cNvPr id="12" name="Freeform 12"/>
          <p:cNvSpPr/>
          <p:nvPr/>
        </p:nvSpPr>
        <p:spPr>
          <a:xfrm>
            <a:off x="2200069" y="6876113"/>
            <a:ext cx="13887862" cy="2081430"/>
          </a:xfrm>
          <a:custGeom>
            <a:avLst/>
            <a:gdLst/>
            <a:ahLst/>
            <a:cxnLst/>
            <a:rect l="l" t="t" r="r" b="b"/>
            <a:pathLst>
              <a:path w="13887862" h="2081430">
                <a:moveTo>
                  <a:pt x="0" y="0"/>
                </a:moveTo>
                <a:lnTo>
                  <a:pt x="13887862" y="0"/>
                </a:lnTo>
                <a:lnTo>
                  <a:pt x="13887862" y="2081430"/>
                </a:lnTo>
                <a:lnTo>
                  <a:pt x="0" y="2081430"/>
                </a:lnTo>
                <a:lnTo>
                  <a:pt x="0" y="0"/>
                </a:lnTo>
                <a:close/>
              </a:path>
            </a:pathLst>
          </a:custGeom>
          <a:blipFill>
            <a:blip r:embed="rId4"/>
            <a:stretch>
              <a:fillRect/>
            </a:stretch>
          </a:blipFill>
        </p:spPr>
      </p:sp>
      <p:sp>
        <p:nvSpPr>
          <p:cNvPr id="13" name="TextBox 13"/>
          <p:cNvSpPr txBox="1"/>
          <p:nvPr/>
        </p:nvSpPr>
        <p:spPr>
          <a:xfrm>
            <a:off x="2010818" y="1825518"/>
            <a:ext cx="9439397" cy="787149"/>
          </a:xfrm>
          <a:prstGeom prst="rect">
            <a:avLst/>
          </a:prstGeom>
        </p:spPr>
        <p:txBody>
          <a:bodyPr lIns="0" tIns="0" rIns="0" bIns="0" rtlCol="0" anchor="t">
            <a:spAutoFit/>
          </a:bodyPr>
          <a:lstStyle/>
          <a:p>
            <a:pPr>
              <a:lnSpc>
                <a:spcPts val="6042"/>
              </a:lnSpc>
            </a:pPr>
            <a:r>
              <a:rPr lang="en-US" sz="5700">
                <a:solidFill>
                  <a:srgbClr val="000000"/>
                </a:solidFill>
                <a:latin typeface="Source Sans Pro Bold"/>
              </a:rPr>
              <a:t>DATA PRE-PROCESSING 2</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639343" y="2394680"/>
            <a:ext cx="13329541" cy="945062"/>
          </a:xfrm>
          <a:prstGeom prst="rect">
            <a:avLst/>
          </a:prstGeom>
        </p:spPr>
        <p:txBody>
          <a:bodyPr lIns="0" tIns="0" rIns="0" bIns="0" rtlCol="0" anchor="t">
            <a:spAutoFit/>
          </a:bodyPr>
          <a:lstStyle/>
          <a:p>
            <a:pPr marL="744617" lvl="1" indent="-372308">
              <a:lnSpc>
                <a:spcPts val="8622"/>
              </a:lnSpc>
              <a:buFont typeface="Arial"/>
              <a:buChar char="•"/>
            </a:pPr>
            <a:r>
              <a:rPr lang="en-US" sz="3448">
                <a:solidFill>
                  <a:srgbClr val="000000"/>
                </a:solidFill>
                <a:latin typeface="Source Sans Pro"/>
              </a:rPr>
              <a:t>CLEAR OUTLIER</a:t>
            </a:r>
          </a:p>
        </p:txBody>
      </p:sp>
      <p:grpSp>
        <p:nvGrpSpPr>
          <p:cNvPr id="3" name="Group 3"/>
          <p:cNvGrpSpPr/>
          <p:nvPr/>
        </p:nvGrpSpPr>
        <p:grpSpPr>
          <a:xfrm>
            <a:off x="2010818" y="1353900"/>
            <a:ext cx="1239636" cy="248402"/>
            <a:chOff x="0" y="0"/>
            <a:chExt cx="1652847" cy="331203"/>
          </a:xfrm>
        </p:grpSpPr>
        <p:grpSp>
          <p:nvGrpSpPr>
            <p:cNvPr id="4" name="Group 4"/>
            <p:cNvGrpSpPr/>
            <p:nvPr/>
          </p:nvGrpSpPr>
          <p:grpSpPr>
            <a:xfrm>
              <a:off x="0" y="0"/>
              <a:ext cx="331203" cy="331203"/>
              <a:chOff x="0" y="0"/>
              <a:chExt cx="1913890" cy="1913890"/>
            </a:xfrm>
          </p:grpSpPr>
          <p:sp>
            <p:nvSpPr>
              <p:cNvPr id="5" name="Freeform 5"/>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FCC287"/>
              </a:solidFill>
            </p:spPr>
          </p:sp>
        </p:grpSp>
        <p:grpSp>
          <p:nvGrpSpPr>
            <p:cNvPr id="6" name="Group 6"/>
            <p:cNvGrpSpPr/>
            <p:nvPr/>
          </p:nvGrpSpPr>
          <p:grpSpPr>
            <a:xfrm>
              <a:off x="664779" y="0"/>
              <a:ext cx="331203" cy="331203"/>
              <a:chOff x="0" y="0"/>
              <a:chExt cx="1913890" cy="1913890"/>
            </a:xfrm>
          </p:grpSpPr>
          <p:sp>
            <p:nvSpPr>
              <p:cNvPr id="7" name="Freeform 7"/>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FCC287"/>
              </a:solidFill>
            </p:spPr>
          </p:sp>
        </p:grpSp>
        <p:grpSp>
          <p:nvGrpSpPr>
            <p:cNvPr id="8" name="Group 8"/>
            <p:cNvGrpSpPr/>
            <p:nvPr/>
          </p:nvGrpSpPr>
          <p:grpSpPr>
            <a:xfrm>
              <a:off x="1321644" y="0"/>
              <a:ext cx="331203" cy="331203"/>
              <a:chOff x="0" y="0"/>
              <a:chExt cx="1913890" cy="1913890"/>
            </a:xfrm>
          </p:grpSpPr>
          <p:sp>
            <p:nvSpPr>
              <p:cNvPr id="9" name="Freeform 9"/>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FCC287"/>
              </a:solidFill>
            </p:spPr>
          </p:sp>
        </p:grpSp>
      </p:grpSp>
      <p:sp>
        <p:nvSpPr>
          <p:cNvPr id="10" name="Freeform 10"/>
          <p:cNvSpPr/>
          <p:nvPr/>
        </p:nvSpPr>
        <p:spPr>
          <a:xfrm>
            <a:off x="14032523" y="-2896232"/>
            <a:ext cx="6020419" cy="6064524"/>
          </a:xfrm>
          <a:custGeom>
            <a:avLst/>
            <a:gdLst/>
            <a:ahLst/>
            <a:cxnLst/>
            <a:rect l="l" t="t" r="r" b="b"/>
            <a:pathLst>
              <a:path w="6020419" h="6064524">
                <a:moveTo>
                  <a:pt x="0" y="0"/>
                </a:moveTo>
                <a:lnTo>
                  <a:pt x="6020419" y="0"/>
                </a:lnTo>
                <a:lnTo>
                  <a:pt x="6020419" y="6064524"/>
                </a:lnTo>
                <a:lnTo>
                  <a:pt x="0" y="606452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1" name="Freeform 11"/>
          <p:cNvSpPr/>
          <p:nvPr/>
        </p:nvSpPr>
        <p:spPr>
          <a:xfrm>
            <a:off x="2200069" y="4473217"/>
            <a:ext cx="13887862" cy="2081430"/>
          </a:xfrm>
          <a:custGeom>
            <a:avLst/>
            <a:gdLst/>
            <a:ahLst/>
            <a:cxnLst/>
            <a:rect l="l" t="t" r="r" b="b"/>
            <a:pathLst>
              <a:path w="13887862" h="2081430">
                <a:moveTo>
                  <a:pt x="0" y="0"/>
                </a:moveTo>
                <a:lnTo>
                  <a:pt x="13887862" y="0"/>
                </a:lnTo>
                <a:lnTo>
                  <a:pt x="13887862" y="2081430"/>
                </a:lnTo>
                <a:lnTo>
                  <a:pt x="0" y="2081430"/>
                </a:lnTo>
                <a:lnTo>
                  <a:pt x="0" y="0"/>
                </a:lnTo>
                <a:close/>
              </a:path>
            </a:pathLst>
          </a:custGeom>
          <a:blipFill>
            <a:blip r:embed="rId4"/>
            <a:stretch>
              <a:fillRect/>
            </a:stretch>
          </a:blipFill>
        </p:spPr>
      </p:sp>
      <p:sp>
        <p:nvSpPr>
          <p:cNvPr id="12" name="TextBox 12"/>
          <p:cNvSpPr txBox="1"/>
          <p:nvPr/>
        </p:nvSpPr>
        <p:spPr>
          <a:xfrm>
            <a:off x="2200069" y="6745147"/>
            <a:ext cx="13887862" cy="1243965"/>
          </a:xfrm>
          <a:prstGeom prst="rect">
            <a:avLst/>
          </a:prstGeom>
        </p:spPr>
        <p:txBody>
          <a:bodyPr lIns="0" tIns="0" rIns="0" bIns="0" rtlCol="0" anchor="t">
            <a:spAutoFit/>
          </a:bodyPr>
          <a:lstStyle/>
          <a:p>
            <a:pPr algn="just">
              <a:lnSpc>
                <a:spcPts val="3360"/>
              </a:lnSpc>
            </a:pPr>
            <a:r>
              <a:rPr lang="en-US" sz="2400">
                <a:solidFill>
                  <a:srgbClr val="000000"/>
                </a:solidFill>
                <a:latin typeface="Source Sans Pro"/>
              </a:rPr>
              <a:t>There are still </a:t>
            </a:r>
            <a:r>
              <a:rPr lang="en-US" sz="2400">
                <a:solidFill>
                  <a:srgbClr val="000000"/>
                </a:solidFill>
                <a:latin typeface="Source Sans Pro Bold"/>
              </a:rPr>
              <a:t>5 columns whose outliers will be removed</a:t>
            </a:r>
            <a:r>
              <a:rPr lang="en-US" sz="2400">
                <a:solidFill>
                  <a:srgbClr val="000000"/>
                </a:solidFill>
                <a:latin typeface="Source Sans Pro"/>
              </a:rPr>
              <a:t>, what can be done is by applying the </a:t>
            </a:r>
            <a:r>
              <a:rPr lang="en-US" sz="2400">
                <a:solidFill>
                  <a:srgbClr val="000000"/>
                </a:solidFill>
                <a:latin typeface="Source Sans Pro Bold"/>
              </a:rPr>
              <a:t>IQR (Interquartile Range)</a:t>
            </a:r>
            <a:r>
              <a:rPr lang="en-US" sz="2400">
                <a:solidFill>
                  <a:srgbClr val="000000"/>
                </a:solidFill>
                <a:latin typeface="Source Sans Pro"/>
              </a:rPr>
              <a:t>. Using the </a:t>
            </a:r>
            <a:r>
              <a:rPr lang="en-US" sz="2400">
                <a:solidFill>
                  <a:srgbClr val="000000"/>
                </a:solidFill>
                <a:latin typeface="Source Sans Pro Bold"/>
              </a:rPr>
              <a:t>IQR method</a:t>
            </a:r>
            <a:r>
              <a:rPr lang="en-US" sz="2400">
                <a:solidFill>
                  <a:srgbClr val="000000"/>
                </a:solidFill>
                <a:latin typeface="Source Sans Pro"/>
              </a:rPr>
              <a:t>, </a:t>
            </a:r>
            <a:r>
              <a:rPr lang="en-US" sz="2400">
                <a:solidFill>
                  <a:srgbClr val="000000"/>
                </a:solidFill>
                <a:latin typeface="Source Sans Pro Bold"/>
              </a:rPr>
              <a:t>outliers</a:t>
            </a:r>
            <a:r>
              <a:rPr lang="en-US" sz="2400">
                <a:solidFill>
                  <a:srgbClr val="000000"/>
                </a:solidFill>
                <a:latin typeface="Source Sans Pro"/>
              </a:rPr>
              <a:t> that are </a:t>
            </a:r>
            <a:r>
              <a:rPr lang="en-US" sz="2400">
                <a:solidFill>
                  <a:srgbClr val="000000"/>
                </a:solidFill>
                <a:latin typeface="Source Sans Pro Bold"/>
              </a:rPr>
              <a:t>well below or above the typical range of values in a data set</a:t>
            </a:r>
            <a:r>
              <a:rPr lang="en-US" sz="2400">
                <a:solidFill>
                  <a:srgbClr val="000000"/>
                </a:solidFill>
                <a:latin typeface="Source Sans Pro"/>
              </a:rPr>
              <a:t> can be </a:t>
            </a:r>
            <a:r>
              <a:rPr lang="en-US" sz="2400">
                <a:solidFill>
                  <a:srgbClr val="000000"/>
                </a:solidFill>
                <a:latin typeface="Source Sans Pro Bold"/>
              </a:rPr>
              <a:t>detected and potentially removed</a:t>
            </a:r>
            <a:r>
              <a:rPr lang="en-US" sz="2400">
                <a:solidFill>
                  <a:srgbClr val="000000"/>
                </a:solidFill>
                <a:latin typeface="Source Sans Pro"/>
              </a:rPr>
              <a:t>.</a:t>
            </a:r>
          </a:p>
        </p:txBody>
      </p:sp>
      <p:sp>
        <p:nvSpPr>
          <p:cNvPr id="13" name="TextBox 13"/>
          <p:cNvSpPr txBox="1"/>
          <p:nvPr/>
        </p:nvSpPr>
        <p:spPr>
          <a:xfrm>
            <a:off x="2010818" y="1825518"/>
            <a:ext cx="9439397" cy="787149"/>
          </a:xfrm>
          <a:prstGeom prst="rect">
            <a:avLst/>
          </a:prstGeom>
        </p:spPr>
        <p:txBody>
          <a:bodyPr lIns="0" tIns="0" rIns="0" bIns="0" rtlCol="0" anchor="t">
            <a:spAutoFit/>
          </a:bodyPr>
          <a:lstStyle/>
          <a:p>
            <a:pPr>
              <a:lnSpc>
                <a:spcPts val="6042"/>
              </a:lnSpc>
            </a:pPr>
            <a:r>
              <a:rPr lang="en-US" sz="5700">
                <a:solidFill>
                  <a:srgbClr val="000000"/>
                </a:solidFill>
                <a:latin typeface="Source Sans Pro Bold"/>
              </a:rPr>
              <a:t>DATA PRE-PROCESSING 2</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639343" y="2394680"/>
            <a:ext cx="13329541" cy="945062"/>
          </a:xfrm>
          <a:prstGeom prst="rect">
            <a:avLst/>
          </a:prstGeom>
        </p:spPr>
        <p:txBody>
          <a:bodyPr lIns="0" tIns="0" rIns="0" bIns="0" rtlCol="0" anchor="t">
            <a:spAutoFit/>
          </a:bodyPr>
          <a:lstStyle/>
          <a:p>
            <a:pPr marL="744617" lvl="1" indent="-372308">
              <a:lnSpc>
                <a:spcPts val="8622"/>
              </a:lnSpc>
              <a:buFont typeface="Arial"/>
              <a:buChar char="•"/>
            </a:pPr>
            <a:r>
              <a:rPr lang="en-US" sz="3448">
                <a:solidFill>
                  <a:srgbClr val="000000"/>
                </a:solidFill>
                <a:latin typeface="Source Sans Pro"/>
              </a:rPr>
              <a:t>CLEAR OUTLIER</a:t>
            </a:r>
          </a:p>
        </p:txBody>
      </p:sp>
      <p:grpSp>
        <p:nvGrpSpPr>
          <p:cNvPr id="3" name="Group 3"/>
          <p:cNvGrpSpPr/>
          <p:nvPr/>
        </p:nvGrpSpPr>
        <p:grpSpPr>
          <a:xfrm>
            <a:off x="2010818" y="1353900"/>
            <a:ext cx="1239636" cy="248402"/>
            <a:chOff x="0" y="0"/>
            <a:chExt cx="1652847" cy="331203"/>
          </a:xfrm>
        </p:grpSpPr>
        <p:grpSp>
          <p:nvGrpSpPr>
            <p:cNvPr id="4" name="Group 4"/>
            <p:cNvGrpSpPr/>
            <p:nvPr/>
          </p:nvGrpSpPr>
          <p:grpSpPr>
            <a:xfrm>
              <a:off x="0" y="0"/>
              <a:ext cx="331203" cy="331203"/>
              <a:chOff x="0" y="0"/>
              <a:chExt cx="1913890" cy="1913890"/>
            </a:xfrm>
          </p:grpSpPr>
          <p:sp>
            <p:nvSpPr>
              <p:cNvPr id="5" name="Freeform 5"/>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FCC287"/>
              </a:solidFill>
            </p:spPr>
          </p:sp>
        </p:grpSp>
        <p:grpSp>
          <p:nvGrpSpPr>
            <p:cNvPr id="6" name="Group 6"/>
            <p:cNvGrpSpPr/>
            <p:nvPr/>
          </p:nvGrpSpPr>
          <p:grpSpPr>
            <a:xfrm>
              <a:off x="664779" y="0"/>
              <a:ext cx="331203" cy="331203"/>
              <a:chOff x="0" y="0"/>
              <a:chExt cx="1913890" cy="1913890"/>
            </a:xfrm>
          </p:grpSpPr>
          <p:sp>
            <p:nvSpPr>
              <p:cNvPr id="7" name="Freeform 7"/>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FCC287"/>
              </a:solidFill>
            </p:spPr>
          </p:sp>
        </p:grpSp>
        <p:grpSp>
          <p:nvGrpSpPr>
            <p:cNvPr id="8" name="Group 8"/>
            <p:cNvGrpSpPr/>
            <p:nvPr/>
          </p:nvGrpSpPr>
          <p:grpSpPr>
            <a:xfrm>
              <a:off x="1321644" y="0"/>
              <a:ext cx="331203" cy="331203"/>
              <a:chOff x="0" y="0"/>
              <a:chExt cx="1913890" cy="1913890"/>
            </a:xfrm>
          </p:grpSpPr>
          <p:sp>
            <p:nvSpPr>
              <p:cNvPr id="9" name="Freeform 9"/>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FCC287"/>
              </a:solidFill>
            </p:spPr>
          </p:sp>
        </p:grpSp>
      </p:grpSp>
      <p:sp>
        <p:nvSpPr>
          <p:cNvPr id="10" name="Freeform 10"/>
          <p:cNvSpPr/>
          <p:nvPr/>
        </p:nvSpPr>
        <p:spPr>
          <a:xfrm>
            <a:off x="14032523" y="-2896232"/>
            <a:ext cx="6020419" cy="6064524"/>
          </a:xfrm>
          <a:custGeom>
            <a:avLst/>
            <a:gdLst/>
            <a:ahLst/>
            <a:cxnLst/>
            <a:rect l="l" t="t" r="r" b="b"/>
            <a:pathLst>
              <a:path w="6020419" h="6064524">
                <a:moveTo>
                  <a:pt x="0" y="0"/>
                </a:moveTo>
                <a:lnTo>
                  <a:pt x="6020419" y="0"/>
                </a:lnTo>
                <a:lnTo>
                  <a:pt x="6020419" y="6064524"/>
                </a:lnTo>
                <a:lnTo>
                  <a:pt x="0" y="606452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1" name="Freeform 11"/>
          <p:cNvSpPr/>
          <p:nvPr/>
        </p:nvSpPr>
        <p:spPr>
          <a:xfrm>
            <a:off x="2200069" y="4780566"/>
            <a:ext cx="8866073" cy="1322134"/>
          </a:xfrm>
          <a:custGeom>
            <a:avLst/>
            <a:gdLst/>
            <a:ahLst/>
            <a:cxnLst/>
            <a:rect l="l" t="t" r="r" b="b"/>
            <a:pathLst>
              <a:path w="8866073" h="1322134">
                <a:moveTo>
                  <a:pt x="0" y="0"/>
                </a:moveTo>
                <a:lnTo>
                  <a:pt x="8866073" y="0"/>
                </a:lnTo>
                <a:lnTo>
                  <a:pt x="8866073" y="1322133"/>
                </a:lnTo>
                <a:lnTo>
                  <a:pt x="0" y="1322133"/>
                </a:lnTo>
                <a:lnTo>
                  <a:pt x="0" y="0"/>
                </a:lnTo>
                <a:close/>
              </a:path>
            </a:pathLst>
          </a:custGeom>
          <a:blipFill>
            <a:blip r:embed="rId4"/>
            <a:stretch>
              <a:fillRect/>
            </a:stretch>
          </a:blipFill>
        </p:spPr>
      </p:sp>
      <p:sp>
        <p:nvSpPr>
          <p:cNvPr id="12" name="Freeform 12"/>
          <p:cNvSpPr/>
          <p:nvPr/>
        </p:nvSpPr>
        <p:spPr>
          <a:xfrm>
            <a:off x="11214395" y="4780566"/>
            <a:ext cx="2374264" cy="1206323"/>
          </a:xfrm>
          <a:custGeom>
            <a:avLst/>
            <a:gdLst/>
            <a:ahLst/>
            <a:cxnLst/>
            <a:rect l="l" t="t" r="r" b="b"/>
            <a:pathLst>
              <a:path w="2374264" h="1206323">
                <a:moveTo>
                  <a:pt x="0" y="0"/>
                </a:moveTo>
                <a:lnTo>
                  <a:pt x="2374264" y="0"/>
                </a:lnTo>
                <a:lnTo>
                  <a:pt x="2374264" y="1206323"/>
                </a:lnTo>
                <a:lnTo>
                  <a:pt x="0" y="1206323"/>
                </a:lnTo>
                <a:lnTo>
                  <a:pt x="0" y="0"/>
                </a:lnTo>
                <a:close/>
              </a:path>
            </a:pathLst>
          </a:custGeom>
          <a:blipFill>
            <a:blip r:embed="rId5"/>
            <a:stretch>
              <a:fillRect/>
            </a:stretch>
          </a:blipFill>
        </p:spPr>
      </p:sp>
      <p:sp>
        <p:nvSpPr>
          <p:cNvPr id="13" name="Freeform 13"/>
          <p:cNvSpPr/>
          <p:nvPr/>
        </p:nvSpPr>
        <p:spPr>
          <a:xfrm>
            <a:off x="13676592" y="4780566"/>
            <a:ext cx="2366809" cy="1225172"/>
          </a:xfrm>
          <a:custGeom>
            <a:avLst/>
            <a:gdLst/>
            <a:ahLst/>
            <a:cxnLst/>
            <a:rect l="l" t="t" r="r" b="b"/>
            <a:pathLst>
              <a:path w="2366809" h="1225172">
                <a:moveTo>
                  <a:pt x="0" y="0"/>
                </a:moveTo>
                <a:lnTo>
                  <a:pt x="2366809" y="0"/>
                </a:lnTo>
                <a:lnTo>
                  <a:pt x="2366809" y="1225171"/>
                </a:lnTo>
                <a:lnTo>
                  <a:pt x="0" y="1225171"/>
                </a:lnTo>
                <a:lnTo>
                  <a:pt x="0" y="0"/>
                </a:lnTo>
                <a:close/>
              </a:path>
            </a:pathLst>
          </a:custGeom>
          <a:blipFill>
            <a:blip r:embed="rId6"/>
            <a:stretch>
              <a:fillRect/>
            </a:stretch>
          </a:blipFill>
        </p:spPr>
      </p:sp>
      <p:sp>
        <p:nvSpPr>
          <p:cNvPr id="14" name="TextBox 14"/>
          <p:cNvSpPr txBox="1"/>
          <p:nvPr/>
        </p:nvSpPr>
        <p:spPr>
          <a:xfrm>
            <a:off x="2010818" y="1825518"/>
            <a:ext cx="9439397" cy="787149"/>
          </a:xfrm>
          <a:prstGeom prst="rect">
            <a:avLst/>
          </a:prstGeom>
        </p:spPr>
        <p:txBody>
          <a:bodyPr lIns="0" tIns="0" rIns="0" bIns="0" rtlCol="0" anchor="t">
            <a:spAutoFit/>
          </a:bodyPr>
          <a:lstStyle/>
          <a:p>
            <a:pPr>
              <a:lnSpc>
                <a:spcPts val="6042"/>
              </a:lnSpc>
            </a:pPr>
            <a:r>
              <a:rPr lang="en-US" sz="5700">
                <a:solidFill>
                  <a:srgbClr val="000000"/>
                </a:solidFill>
                <a:latin typeface="Source Sans Pro Bold"/>
              </a:rPr>
              <a:t>DATA PRE-PROCESSING 2</a:t>
            </a:r>
          </a:p>
        </p:txBody>
      </p:sp>
      <p:sp>
        <p:nvSpPr>
          <p:cNvPr id="15" name="TextBox 15"/>
          <p:cNvSpPr txBox="1"/>
          <p:nvPr/>
        </p:nvSpPr>
        <p:spPr>
          <a:xfrm>
            <a:off x="2200069" y="4136676"/>
            <a:ext cx="13887862" cy="405765"/>
          </a:xfrm>
          <a:prstGeom prst="rect">
            <a:avLst/>
          </a:prstGeom>
        </p:spPr>
        <p:txBody>
          <a:bodyPr lIns="0" tIns="0" rIns="0" bIns="0" rtlCol="0" anchor="t">
            <a:spAutoFit/>
          </a:bodyPr>
          <a:lstStyle/>
          <a:p>
            <a:pPr algn="just">
              <a:lnSpc>
                <a:spcPts val="3360"/>
              </a:lnSpc>
            </a:pPr>
            <a:r>
              <a:rPr lang="en-US" sz="2400">
                <a:solidFill>
                  <a:srgbClr val="000000"/>
                </a:solidFill>
                <a:latin typeface="Source Sans Pro"/>
              </a:rPr>
              <a:t>The following is the boxplot after removing the outliers in the five columns:</a:t>
            </a:r>
          </a:p>
        </p:txBody>
      </p:sp>
      <p:sp>
        <p:nvSpPr>
          <p:cNvPr id="16" name="TextBox 16"/>
          <p:cNvSpPr txBox="1"/>
          <p:nvPr/>
        </p:nvSpPr>
        <p:spPr>
          <a:xfrm>
            <a:off x="2200069" y="6582961"/>
            <a:ext cx="13887862" cy="405765"/>
          </a:xfrm>
          <a:prstGeom prst="rect">
            <a:avLst/>
          </a:prstGeom>
        </p:spPr>
        <p:txBody>
          <a:bodyPr lIns="0" tIns="0" rIns="0" bIns="0" rtlCol="0" anchor="t">
            <a:spAutoFit/>
          </a:bodyPr>
          <a:lstStyle/>
          <a:p>
            <a:pPr algn="just">
              <a:lnSpc>
                <a:spcPts val="3360"/>
              </a:lnSpc>
            </a:pPr>
            <a:r>
              <a:rPr lang="en-US" sz="2400">
                <a:solidFill>
                  <a:srgbClr val="000000"/>
                </a:solidFill>
                <a:latin typeface="Source Sans Pro"/>
              </a:rPr>
              <a:t>After the process of removing outliers is carried out, there is a reduction in the data that was:</a:t>
            </a:r>
          </a:p>
        </p:txBody>
      </p:sp>
      <p:sp>
        <p:nvSpPr>
          <p:cNvPr id="17" name="TextBox 17"/>
          <p:cNvSpPr txBox="1"/>
          <p:nvPr/>
        </p:nvSpPr>
        <p:spPr>
          <a:xfrm>
            <a:off x="2200069" y="7322126"/>
            <a:ext cx="7393536" cy="496776"/>
          </a:xfrm>
          <a:prstGeom prst="rect">
            <a:avLst/>
          </a:prstGeom>
        </p:spPr>
        <p:txBody>
          <a:bodyPr lIns="0" tIns="0" rIns="0" bIns="0" rtlCol="0" anchor="t">
            <a:spAutoFit/>
          </a:bodyPr>
          <a:lstStyle/>
          <a:p>
            <a:pPr algn="just">
              <a:lnSpc>
                <a:spcPts val="4124"/>
              </a:lnSpc>
            </a:pPr>
            <a:r>
              <a:rPr lang="en-US" sz="2946">
                <a:solidFill>
                  <a:srgbClr val="000000"/>
                </a:solidFill>
                <a:latin typeface="Source Sans Pro Bold"/>
              </a:rPr>
              <a:t>227.214 rows of data</a:t>
            </a:r>
            <a:r>
              <a:rPr lang="en-US" sz="2946">
                <a:solidFill>
                  <a:srgbClr val="000000"/>
                </a:solidFill>
                <a:latin typeface="Source Sans Pro"/>
              </a:rPr>
              <a:t> to </a:t>
            </a:r>
            <a:r>
              <a:rPr lang="en-US" sz="2946">
                <a:solidFill>
                  <a:srgbClr val="000000"/>
                </a:solidFill>
                <a:latin typeface="Source Sans Pro Bold"/>
              </a:rPr>
              <a:t>196.415 rows of data</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639343" y="2394680"/>
            <a:ext cx="13329541" cy="945062"/>
          </a:xfrm>
          <a:prstGeom prst="rect">
            <a:avLst/>
          </a:prstGeom>
        </p:spPr>
        <p:txBody>
          <a:bodyPr lIns="0" tIns="0" rIns="0" bIns="0" rtlCol="0" anchor="t">
            <a:spAutoFit/>
          </a:bodyPr>
          <a:lstStyle/>
          <a:p>
            <a:pPr marL="744617" lvl="1" indent="-372308">
              <a:lnSpc>
                <a:spcPts val="8622"/>
              </a:lnSpc>
              <a:buFont typeface="Arial"/>
              <a:buChar char="•"/>
            </a:pPr>
            <a:r>
              <a:rPr lang="en-US" sz="3448">
                <a:solidFill>
                  <a:srgbClr val="000000"/>
                </a:solidFill>
                <a:latin typeface="Source Sans Pro"/>
              </a:rPr>
              <a:t>TRANSFORMATION DATA</a:t>
            </a:r>
          </a:p>
        </p:txBody>
      </p:sp>
      <p:grpSp>
        <p:nvGrpSpPr>
          <p:cNvPr id="3" name="Group 3"/>
          <p:cNvGrpSpPr/>
          <p:nvPr/>
        </p:nvGrpSpPr>
        <p:grpSpPr>
          <a:xfrm>
            <a:off x="2010818" y="1353900"/>
            <a:ext cx="1239636" cy="248402"/>
            <a:chOff x="0" y="0"/>
            <a:chExt cx="1652847" cy="331203"/>
          </a:xfrm>
        </p:grpSpPr>
        <p:grpSp>
          <p:nvGrpSpPr>
            <p:cNvPr id="4" name="Group 4"/>
            <p:cNvGrpSpPr/>
            <p:nvPr/>
          </p:nvGrpSpPr>
          <p:grpSpPr>
            <a:xfrm>
              <a:off x="0" y="0"/>
              <a:ext cx="331203" cy="331203"/>
              <a:chOff x="0" y="0"/>
              <a:chExt cx="1913890" cy="1913890"/>
            </a:xfrm>
          </p:grpSpPr>
          <p:sp>
            <p:nvSpPr>
              <p:cNvPr id="5" name="Freeform 5"/>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FCC287"/>
              </a:solidFill>
            </p:spPr>
          </p:sp>
        </p:grpSp>
        <p:grpSp>
          <p:nvGrpSpPr>
            <p:cNvPr id="6" name="Group 6"/>
            <p:cNvGrpSpPr/>
            <p:nvPr/>
          </p:nvGrpSpPr>
          <p:grpSpPr>
            <a:xfrm>
              <a:off x="664779" y="0"/>
              <a:ext cx="331203" cy="331203"/>
              <a:chOff x="0" y="0"/>
              <a:chExt cx="1913890" cy="1913890"/>
            </a:xfrm>
          </p:grpSpPr>
          <p:sp>
            <p:nvSpPr>
              <p:cNvPr id="7" name="Freeform 7"/>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FCC287"/>
              </a:solidFill>
            </p:spPr>
          </p:sp>
        </p:grpSp>
        <p:grpSp>
          <p:nvGrpSpPr>
            <p:cNvPr id="8" name="Group 8"/>
            <p:cNvGrpSpPr/>
            <p:nvPr/>
          </p:nvGrpSpPr>
          <p:grpSpPr>
            <a:xfrm>
              <a:off x="1321644" y="0"/>
              <a:ext cx="331203" cy="331203"/>
              <a:chOff x="0" y="0"/>
              <a:chExt cx="1913890" cy="1913890"/>
            </a:xfrm>
          </p:grpSpPr>
          <p:sp>
            <p:nvSpPr>
              <p:cNvPr id="9" name="Freeform 9"/>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FCC287"/>
              </a:solidFill>
            </p:spPr>
          </p:sp>
        </p:grpSp>
      </p:grpSp>
      <p:sp>
        <p:nvSpPr>
          <p:cNvPr id="10" name="Freeform 10"/>
          <p:cNvSpPr/>
          <p:nvPr/>
        </p:nvSpPr>
        <p:spPr>
          <a:xfrm>
            <a:off x="14032523" y="-2896232"/>
            <a:ext cx="6020419" cy="6064524"/>
          </a:xfrm>
          <a:custGeom>
            <a:avLst/>
            <a:gdLst/>
            <a:ahLst/>
            <a:cxnLst/>
            <a:rect l="l" t="t" r="r" b="b"/>
            <a:pathLst>
              <a:path w="6020419" h="6064524">
                <a:moveTo>
                  <a:pt x="0" y="0"/>
                </a:moveTo>
                <a:lnTo>
                  <a:pt x="6020419" y="0"/>
                </a:lnTo>
                <a:lnTo>
                  <a:pt x="6020419" y="6064524"/>
                </a:lnTo>
                <a:lnTo>
                  <a:pt x="0" y="606452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1" name="Freeform 11"/>
          <p:cNvSpPr/>
          <p:nvPr/>
        </p:nvSpPr>
        <p:spPr>
          <a:xfrm>
            <a:off x="10941035" y="4508692"/>
            <a:ext cx="5222866" cy="2811643"/>
          </a:xfrm>
          <a:custGeom>
            <a:avLst/>
            <a:gdLst/>
            <a:ahLst/>
            <a:cxnLst/>
            <a:rect l="l" t="t" r="r" b="b"/>
            <a:pathLst>
              <a:path w="5222866" h="2811643">
                <a:moveTo>
                  <a:pt x="0" y="0"/>
                </a:moveTo>
                <a:lnTo>
                  <a:pt x="5222867" y="0"/>
                </a:lnTo>
                <a:lnTo>
                  <a:pt x="5222867" y="2811643"/>
                </a:lnTo>
                <a:lnTo>
                  <a:pt x="0" y="2811643"/>
                </a:lnTo>
                <a:lnTo>
                  <a:pt x="0" y="0"/>
                </a:lnTo>
                <a:close/>
              </a:path>
            </a:pathLst>
          </a:custGeom>
          <a:blipFill>
            <a:blip r:embed="rId4"/>
            <a:stretch>
              <a:fillRect/>
            </a:stretch>
          </a:blipFill>
        </p:spPr>
      </p:sp>
      <p:sp>
        <p:nvSpPr>
          <p:cNvPr id="12" name="TextBox 12"/>
          <p:cNvSpPr txBox="1"/>
          <p:nvPr/>
        </p:nvSpPr>
        <p:spPr>
          <a:xfrm>
            <a:off x="2010818" y="1825518"/>
            <a:ext cx="9439397" cy="787149"/>
          </a:xfrm>
          <a:prstGeom prst="rect">
            <a:avLst/>
          </a:prstGeom>
        </p:spPr>
        <p:txBody>
          <a:bodyPr lIns="0" tIns="0" rIns="0" bIns="0" rtlCol="0" anchor="t">
            <a:spAutoFit/>
          </a:bodyPr>
          <a:lstStyle/>
          <a:p>
            <a:pPr>
              <a:lnSpc>
                <a:spcPts val="6042"/>
              </a:lnSpc>
            </a:pPr>
            <a:r>
              <a:rPr lang="en-US" sz="5700">
                <a:solidFill>
                  <a:srgbClr val="000000"/>
                </a:solidFill>
                <a:latin typeface="Source Sans Pro Bold"/>
              </a:rPr>
              <a:t>DATA PRE-PROCESSING 2</a:t>
            </a:r>
          </a:p>
        </p:txBody>
      </p:sp>
      <p:sp>
        <p:nvSpPr>
          <p:cNvPr id="13" name="TextBox 13"/>
          <p:cNvSpPr txBox="1"/>
          <p:nvPr/>
        </p:nvSpPr>
        <p:spPr>
          <a:xfrm>
            <a:off x="2407874" y="3820229"/>
            <a:ext cx="5403471" cy="5113896"/>
          </a:xfrm>
          <a:prstGeom prst="rect">
            <a:avLst/>
          </a:prstGeom>
        </p:spPr>
        <p:txBody>
          <a:bodyPr lIns="0" tIns="0" rIns="0" bIns="0" rtlCol="0" anchor="t">
            <a:spAutoFit/>
          </a:bodyPr>
          <a:lstStyle/>
          <a:p>
            <a:pPr algn="just">
              <a:lnSpc>
                <a:spcPts val="3731"/>
              </a:lnSpc>
            </a:pPr>
            <a:r>
              <a:rPr lang="en-US" sz="2665">
                <a:solidFill>
                  <a:srgbClr val="000000"/>
                </a:solidFill>
                <a:latin typeface="Source Sans Pro"/>
              </a:rPr>
              <a:t>After cleaning the outliers, the next step is to perform data </a:t>
            </a:r>
            <a:r>
              <a:rPr lang="en-US" sz="2665">
                <a:solidFill>
                  <a:srgbClr val="000000"/>
                </a:solidFill>
                <a:latin typeface="Source Sans Pro Bold"/>
              </a:rPr>
              <a:t>transformation</a:t>
            </a:r>
            <a:r>
              <a:rPr lang="en-US" sz="2665">
                <a:solidFill>
                  <a:srgbClr val="000000"/>
                </a:solidFill>
                <a:latin typeface="Source Sans Pro"/>
              </a:rPr>
              <a:t>, where the </a:t>
            </a:r>
            <a:r>
              <a:rPr lang="en-US" sz="2665">
                <a:solidFill>
                  <a:srgbClr val="000000"/>
                </a:solidFill>
                <a:latin typeface="Source Sans Pro Bold"/>
              </a:rPr>
              <a:t>numerical data will be normalized for better modelling</a:t>
            </a:r>
            <a:r>
              <a:rPr lang="en-US" sz="2665">
                <a:solidFill>
                  <a:srgbClr val="000000"/>
                </a:solidFill>
                <a:latin typeface="Source Sans Pro"/>
              </a:rPr>
              <a:t> </a:t>
            </a:r>
            <a:r>
              <a:rPr lang="en-US" sz="2665">
                <a:solidFill>
                  <a:srgbClr val="000000"/>
                </a:solidFill>
                <a:latin typeface="Source Sans Pro Bold"/>
              </a:rPr>
              <a:t>(using MinMaxScaler)</a:t>
            </a:r>
            <a:r>
              <a:rPr lang="en-US" sz="2665">
                <a:solidFill>
                  <a:srgbClr val="000000"/>
                </a:solidFill>
                <a:latin typeface="Source Sans Pro"/>
              </a:rPr>
              <a:t> and the </a:t>
            </a:r>
            <a:r>
              <a:rPr lang="en-US" sz="2665">
                <a:solidFill>
                  <a:srgbClr val="000000"/>
                </a:solidFill>
                <a:latin typeface="Source Sans Pro Bold"/>
              </a:rPr>
              <a:t>categorical data will be encoded</a:t>
            </a:r>
            <a:r>
              <a:rPr lang="en-US" sz="2665">
                <a:solidFill>
                  <a:srgbClr val="000000"/>
                </a:solidFill>
                <a:latin typeface="Source Sans Pro"/>
              </a:rPr>
              <a:t> to </a:t>
            </a:r>
            <a:r>
              <a:rPr lang="en-US" sz="2665">
                <a:solidFill>
                  <a:srgbClr val="000000"/>
                </a:solidFill>
                <a:latin typeface="Source Sans Pro Bold"/>
              </a:rPr>
              <a:t>change the data in the column into numbers</a:t>
            </a:r>
            <a:r>
              <a:rPr lang="en-US" sz="2665">
                <a:solidFill>
                  <a:srgbClr val="000000"/>
                </a:solidFill>
                <a:latin typeface="Source Sans Pro"/>
              </a:rPr>
              <a:t> </a:t>
            </a:r>
            <a:r>
              <a:rPr lang="en-US" sz="2665">
                <a:solidFill>
                  <a:srgbClr val="000000"/>
                </a:solidFill>
                <a:latin typeface="Source Sans Pro Bold"/>
              </a:rPr>
              <a:t>(using LabelEncoder).</a:t>
            </a:r>
          </a:p>
          <a:p>
            <a:pPr algn="just">
              <a:lnSpc>
                <a:spcPts val="3731"/>
              </a:lnSpc>
            </a:pPr>
            <a:r>
              <a:rPr lang="en-US" sz="2665">
                <a:solidFill>
                  <a:srgbClr val="000000"/>
                </a:solidFill>
                <a:latin typeface="Source Sans Pro"/>
              </a:rPr>
              <a:t>To do this transformation, can use scikit-learn library</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639343" y="2394680"/>
            <a:ext cx="13329541" cy="945062"/>
          </a:xfrm>
          <a:prstGeom prst="rect">
            <a:avLst/>
          </a:prstGeom>
        </p:spPr>
        <p:txBody>
          <a:bodyPr lIns="0" tIns="0" rIns="0" bIns="0" rtlCol="0" anchor="t">
            <a:spAutoFit/>
          </a:bodyPr>
          <a:lstStyle/>
          <a:p>
            <a:pPr marL="744617" lvl="1" indent="-372308">
              <a:lnSpc>
                <a:spcPts val="8622"/>
              </a:lnSpc>
              <a:buFont typeface="Arial"/>
              <a:buChar char="•"/>
            </a:pPr>
            <a:r>
              <a:rPr lang="en-US" sz="3448">
                <a:solidFill>
                  <a:srgbClr val="000000"/>
                </a:solidFill>
                <a:latin typeface="Source Sans Pro"/>
              </a:rPr>
              <a:t>CHOOSE FEATURE &amp; TARGET</a:t>
            </a:r>
          </a:p>
        </p:txBody>
      </p:sp>
      <p:grpSp>
        <p:nvGrpSpPr>
          <p:cNvPr id="3" name="Group 3"/>
          <p:cNvGrpSpPr/>
          <p:nvPr/>
        </p:nvGrpSpPr>
        <p:grpSpPr>
          <a:xfrm>
            <a:off x="2010818" y="1353900"/>
            <a:ext cx="1239636" cy="248402"/>
            <a:chOff x="0" y="0"/>
            <a:chExt cx="1652847" cy="331203"/>
          </a:xfrm>
        </p:grpSpPr>
        <p:grpSp>
          <p:nvGrpSpPr>
            <p:cNvPr id="4" name="Group 4"/>
            <p:cNvGrpSpPr/>
            <p:nvPr/>
          </p:nvGrpSpPr>
          <p:grpSpPr>
            <a:xfrm>
              <a:off x="0" y="0"/>
              <a:ext cx="331203" cy="331203"/>
              <a:chOff x="0" y="0"/>
              <a:chExt cx="1913890" cy="1913890"/>
            </a:xfrm>
          </p:grpSpPr>
          <p:sp>
            <p:nvSpPr>
              <p:cNvPr id="5" name="Freeform 5"/>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FCC287"/>
              </a:solidFill>
            </p:spPr>
          </p:sp>
        </p:grpSp>
        <p:grpSp>
          <p:nvGrpSpPr>
            <p:cNvPr id="6" name="Group 6"/>
            <p:cNvGrpSpPr/>
            <p:nvPr/>
          </p:nvGrpSpPr>
          <p:grpSpPr>
            <a:xfrm>
              <a:off x="664779" y="0"/>
              <a:ext cx="331203" cy="331203"/>
              <a:chOff x="0" y="0"/>
              <a:chExt cx="1913890" cy="1913890"/>
            </a:xfrm>
          </p:grpSpPr>
          <p:sp>
            <p:nvSpPr>
              <p:cNvPr id="7" name="Freeform 7"/>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FCC287"/>
              </a:solidFill>
            </p:spPr>
          </p:sp>
        </p:grpSp>
        <p:grpSp>
          <p:nvGrpSpPr>
            <p:cNvPr id="8" name="Group 8"/>
            <p:cNvGrpSpPr/>
            <p:nvPr/>
          </p:nvGrpSpPr>
          <p:grpSpPr>
            <a:xfrm>
              <a:off x="1321644" y="0"/>
              <a:ext cx="331203" cy="331203"/>
              <a:chOff x="0" y="0"/>
              <a:chExt cx="1913890" cy="1913890"/>
            </a:xfrm>
          </p:grpSpPr>
          <p:sp>
            <p:nvSpPr>
              <p:cNvPr id="9" name="Freeform 9"/>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FCC287"/>
              </a:solidFill>
            </p:spPr>
          </p:sp>
        </p:grpSp>
      </p:grpSp>
      <p:sp>
        <p:nvSpPr>
          <p:cNvPr id="10" name="Freeform 10"/>
          <p:cNvSpPr/>
          <p:nvPr/>
        </p:nvSpPr>
        <p:spPr>
          <a:xfrm>
            <a:off x="14032523" y="-2896232"/>
            <a:ext cx="6020419" cy="6064524"/>
          </a:xfrm>
          <a:custGeom>
            <a:avLst/>
            <a:gdLst/>
            <a:ahLst/>
            <a:cxnLst/>
            <a:rect l="l" t="t" r="r" b="b"/>
            <a:pathLst>
              <a:path w="6020419" h="6064524">
                <a:moveTo>
                  <a:pt x="0" y="0"/>
                </a:moveTo>
                <a:lnTo>
                  <a:pt x="6020419" y="0"/>
                </a:lnTo>
                <a:lnTo>
                  <a:pt x="6020419" y="6064524"/>
                </a:lnTo>
                <a:lnTo>
                  <a:pt x="0" y="606452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1" name="TextBox 11"/>
          <p:cNvSpPr txBox="1"/>
          <p:nvPr/>
        </p:nvSpPr>
        <p:spPr>
          <a:xfrm>
            <a:off x="2407874" y="4182179"/>
            <a:ext cx="12787597" cy="994016"/>
          </a:xfrm>
          <a:prstGeom prst="rect">
            <a:avLst/>
          </a:prstGeom>
        </p:spPr>
        <p:txBody>
          <a:bodyPr lIns="0" tIns="0" rIns="0" bIns="0" rtlCol="0" anchor="t">
            <a:spAutoFit/>
          </a:bodyPr>
          <a:lstStyle/>
          <a:p>
            <a:pPr algn="just">
              <a:lnSpc>
                <a:spcPts val="4011"/>
              </a:lnSpc>
            </a:pPr>
            <a:r>
              <a:rPr lang="en-US" sz="2865">
                <a:solidFill>
                  <a:srgbClr val="000000"/>
                </a:solidFill>
                <a:latin typeface="Source Sans Pro"/>
              </a:rPr>
              <a:t>After that, we must choose</a:t>
            </a:r>
            <a:r>
              <a:rPr lang="en-US" sz="2865">
                <a:solidFill>
                  <a:srgbClr val="000000"/>
                </a:solidFill>
                <a:latin typeface="Source Sans Pro Bold"/>
              </a:rPr>
              <a:t> feature column &amp; target column</a:t>
            </a:r>
            <a:r>
              <a:rPr lang="en-US" sz="2865">
                <a:solidFill>
                  <a:srgbClr val="000000"/>
                </a:solidFill>
                <a:latin typeface="Source Sans Pro"/>
              </a:rPr>
              <a:t> for modelling process later.</a:t>
            </a:r>
          </a:p>
        </p:txBody>
      </p:sp>
      <p:sp>
        <p:nvSpPr>
          <p:cNvPr id="12" name="TextBox 12"/>
          <p:cNvSpPr txBox="1"/>
          <p:nvPr/>
        </p:nvSpPr>
        <p:spPr>
          <a:xfrm>
            <a:off x="2010818" y="1825518"/>
            <a:ext cx="9439397" cy="787149"/>
          </a:xfrm>
          <a:prstGeom prst="rect">
            <a:avLst/>
          </a:prstGeom>
        </p:spPr>
        <p:txBody>
          <a:bodyPr lIns="0" tIns="0" rIns="0" bIns="0" rtlCol="0" anchor="t">
            <a:spAutoFit/>
          </a:bodyPr>
          <a:lstStyle/>
          <a:p>
            <a:pPr>
              <a:lnSpc>
                <a:spcPts val="6042"/>
              </a:lnSpc>
            </a:pPr>
            <a:r>
              <a:rPr lang="en-US" sz="5700">
                <a:solidFill>
                  <a:srgbClr val="000000"/>
                </a:solidFill>
                <a:latin typeface="Source Sans Pro Bold"/>
              </a:rPr>
              <a:t>DATA PRE-PROCESSING 2</a:t>
            </a:r>
          </a:p>
        </p:txBody>
      </p:sp>
      <p:sp>
        <p:nvSpPr>
          <p:cNvPr id="13" name="TextBox 13"/>
          <p:cNvSpPr txBox="1"/>
          <p:nvPr/>
        </p:nvSpPr>
        <p:spPr>
          <a:xfrm>
            <a:off x="2407874" y="5814370"/>
            <a:ext cx="12787597" cy="994016"/>
          </a:xfrm>
          <a:prstGeom prst="rect">
            <a:avLst/>
          </a:prstGeom>
        </p:spPr>
        <p:txBody>
          <a:bodyPr lIns="0" tIns="0" rIns="0" bIns="0" rtlCol="0" anchor="t">
            <a:spAutoFit/>
          </a:bodyPr>
          <a:lstStyle/>
          <a:p>
            <a:pPr algn="just">
              <a:lnSpc>
                <a:spcPts val="4011"/>
              </a:lnSpc>
            </a:pPr>
            <a:r>
              <a:rPr lang="en-US" sz="2865">
                <a:solidFill>
                  <a:srgbClr val="000000"/>
                </a:solidFill>
                <a:latin typeface="Source Sans Pro Bold"/>
              </a:rPr>
              <a:t>Featue Columns :</a:t>
            </a:r>
            <a:r>
              <a:rPr lang="en-US" sz="2865">
                <a:solidFill>
                  <a:srgbClr val="000000"/>
                </a:solidFill>
                <a:latin typeface="Source Sans Pro"/>
              </a:rPr>
              <a:t> All columns without a loan status column</a:t>
            </a:r>
          </a:p>
          <a:p>
            <a:pPr algn="just">
              <a:lnSpc>
                <a:spcPts val="4011"/>
              </a:lnSpc>
            </a:pPr>
            <a:r>
              <a:rPr lang="en-US" sz="2865">
                <a:solidFill>
                  <a:srgbClr val="000000"/>
                </a:solidFill>
                <a:latin typeface="Source Sans Pro Bold"/>
              </a:rPr>
              <a:t>Target Column : </a:t>
            </a:r>
            <a:r>
              <a:rPr lang="en-US" sz="2865">
                <a:solidFill>
                  <a:srgbClr val="000000"/>
                </a:solidFill>
                <a:latin typeface="Source Sans Pro"/>
              </a:rPr>
              <a:t>Just loan status column</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639343" y="2394680"/>
            <a:ext cx="13329541" cy="945062"/>
          </a:xfrm>
          <a:prstGeom prst="rect">
            <a:avLst/>
          </a:prstGeom>
        </p:spPr>
        <p:txBody>
          <a:bodyPr lIns="0" tIns="0" rIns="0" bIns="0" rtlCol="0" anchor="t">
            <a:spAutoFit/>
          </a:bodyPr>
          <a:lstStyle/>
          <a:p>
            <a:pPr marL="744617" lvl="1" indent="-372308">
              <a:lnSpc>
                <a:spcPts val="8622"/>
              </a:lnSpc>
              <a:buFont typeface="Arial"/>
              <a:buChar char="•"/>
            </a:pPr>
            <a:r>
              <a:rPr lang="en-US" sz="3448">
                <a:solidFill>
                  <a:srgbClr val="000000"/>
                </a:solidFill>
                <a:latin typeface="Source Sans Pro"/>
              </a:rPr>
              <a:t>SET TRAINING &amp; TEST SET FROM DATA</a:t>
            </a:r>
          </a:p>
        </p:txBody>
      </p:sp>
      <p:grpSp>
        <p:nvGrpSpPr>
          <p:cNvPr id="3" name="Group 3"/>
          <p:cNvGrpSpPr/>
          <p:nvPr/>
        </p:nvGrpSpPr>
        <p:grpSpPr>
          <a:xfrm>
            <a:off x="2010818" y="1353900"/>
            <a:ext cx="1239636" cy="248402"/>
            <a:chOff x="0" y="0"/>
            <a:chExt cx="1652847" cy="331203"/>
          </a:xfrm>
        </p:grpSpPr>
        <p:grpSp>
          <p:nvGrpSpPr>
            <p:cNvPr id="4" name="Group 4"/>
            <p:cNvGrpSpPr/>
            <p:nvPr/>
          </p:nvGrpSpPr>
          <p:grpSpPr>
            <a:xfrm>
              <a:off x="0" y="0"/>
              <a:ext cx="331203" cy="331203"/>
              <a:chOff x="0" y="0"/>
              <a:chExt cx="1913890" cy="1913890"/>
            </a:xfrm>
          </p:grpSpPr>
          <p:sp>
            <p:nvSpPr>
              <p:cNvPr id="5" name="Freeform 5"/>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FCC287"/>
              </a:solidFill>
            </p:spPr>
          </p:sp>
        </p:grpSp>
        <p:grpSp>
          <p:nvGrpSpPr>
            <p:cNvPr id="6" name="Group 6"/>
            <p:cNvGrpSpPr/>
            <p:nvPr/>
          </p:nvGrpSpPr>
          <p:grpSpPr>
            <a:xfrm>
              <a:off x="664779" y="0"/>
              <a:ext cx="331203" cy="331203"/>
              <a:chOff x="0" y="0"/>
              <a:chExt cx="1913890" cy="1913890"/>
            </a:xfrm>
          </p:grpSpPr>
          <p:sp>
            <p:nvSpPr>
              <p:cNvPr id="7" name="Freeform 7"/>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FCC287"/>
              </a:solidFill>
            </p:spPr>
          </p:sp>
        </p:grpSp>
        <p:grpSp>
          <p:nvGrpSpPr>
            <p:cNvPr id="8" name="Group 8"/>
            <p:cNvGrpSpPr/>
            <p:nvPr/>
          </p:nvGrpSpPr>
          <p:grpSpPr>
            <a:xfrm>
              <a:off x="1321644" y="0"/>
              <a:ext cx="331203" cy="331203"/>
              <a:chOff x="0" y="0"/>
              <a:chExt cx="1913890" cy="1913890"/>
            </a:xfrm>
          </p:grpSpPr>
          <p:sp>
            <p:nvSpPr>
              <p:cNvPr id="9" name="Freeform 9"/>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FCC287"/>
              </a:solidFill>
            </p:spPr>
          </p:sp>
        </p:grpSp>
      </p:grpSp>
      <p:sp>
        <p:nvSpPr>
          <p:cNvPr id="10" name="Freeform 10"/>
          <p:cNvSpPr/>
          <p:nvPr/>
        </p:nvSpPr>
        <p:spPr>
          <a:xfrm>
            <a:off x="14032523" y="-2896232"/>
            <a:ext cx="6020419" cy="6064524"/>
          </a:xfrm>
          <a:custGeom>
            <a:avLst/>
            <a:gdLst/>
            <a:ahLst/>
            <a:cxnLst/>
            <a:rect l="l" t="t" r="r" b="b"/>
            <a:pathLst>
              <a:path w="6020419" h="6064524">
                <a:moveTo>
                  <a:pt x="0" y="0"/>
                </a:moveTo>
                <a:lnTo>
                  <a:pt x="6020419" y="0"/>
                </a:lnTo>
                <a:lnTo>
                  <a:pt x="6020419" y="6064524"/>
                </a:lnTo>
                <a:lnTo>
                  <a:pt x="0" y="606452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1" name="TextBox 11"/>
          <p:cNvSpPr txBox="1"/>
          <p:nvPr/>
        </p:nvSpPr>
        <p:spPr>
          <a:xfrm>
            <a:off x="2407874" y="4711342"/>
            <a:ext cx="6168100" cy="2003666"/>
          </a:xfrm>
          <a:prstGeom prst="rect">
            <a:avLst/>
          </a:prstGeom>
        </p:spPr>
        <p:txBody>
          <a:bodyPr lIns="0" tIns="0" rIns="0" bIns="0" rtlCol="0" anchor="t">
            <a:spAutoFit/>
          </a:bodyPr>
          <a:lstStyle/>
          <a:p>
            <a:pPr algn="just">
              <a:lnSpc>
                <a:spcPts val="4011"/>
              </a:lnSpc>
            </a:pPr>
            <a:r>
              <a:rPr lang="en-US" sz="2865">
                <a:solidFill>
                  <a:srgbClr val="000000"/>
                </a:solidFill>
                <a:latin typeface="Source Sans Pro"/>
              </a:rPr>
              <a:t>Set training &amp; test set from data with using scikit-learn library with :</a:t>
            </a:r>
          </a:p>
          <a:p>
            <a:pPr marL="618664" lvl="1" indent="-309332" algn="just">
              <a:lnSpc>
                <a:spcPts val="4011"/>
              </a:lnSpc>
              <a:buFont typeface="Arial"/>
              <a:buChar char="•"/>
            </a:pPr>
            <a:r>
              <a:rPr lang="en-US" sz="2865">
                <a:solidFill>
                  <a:srgbClr val="000000"/>
                </a:solidFill>
                <a:latin typeface="Source Sans Pro Bold"/>
              </a:rPr>
              <a:t>Test set data</a:t>
            </a:r>
            <a:r>
              <a:rPr lang="en-US" sz="2865">
                <a:solidFill>
                  <a:srgbClr val="000000"/>
                </a:solidFill>
                <a:latin typeface="Source Sans Pro"/>
              </a:rPr>
              <a:t> set to </a:t>
            </a:r>
            <a:r>
              <a:rPr lang="en-US" sz="2865">
                <a:solidFill>
                  <a:srgbClr val="000000"/>
                </a:solidFill>
                <a:latin typeface="Source Sans Pro Bold"/>
              </a:rPr>
              <a:t>0.2 (20%) </a:t>
            </a:r>
          </a:p>
          <a:p>
            <a:pPr marL="618664" lvl="1" indent="-309332" algn="just">
              <a:lnSpc>
                <a:spcPts val="4011"/>
              </a:lnSpc>
              <a:buFont typeface="Arial"/>
              <a:buChar char="•"/>
            </a:pPr>
            <a:r>
              <a:rPr lang="en-US" sz="2865">
                <a:solidFill>
                  <a:srgbClr val="000000"/>
                </a:solidFill>
                <a:latin typeface="Source Sans Pro Bold"/>
              </a:rPr>
              <a:t>Training set data</a:t>
            </a:r>
            <a:r>
              <a:rPr lang="en-US" sz="2865">
                <a:solidFill>
                  <a:srgbClr val="000000"/>
                </a:solidFill>
                <a:latin typeface="Source Sans Pro"/>
              </a:rPr>
              <a:t> set to </a:t>
            </a:r>
            <a:r>
              <a:rPr lang="en-US" sz="2865">
                <a:solidFill>
                  <a:srgbClr val="000000"/>
                </a:solidFill>
                <a:latin typeface="Source Sans Pro Bold"/>
              </a:rPr>
              <a:t>0.8 (80%)</a:t>
            </a:r>
          </a:p>
        </p:txBody>
      </p:sp>
      <p:sp>
        <p:nvSpPr>
          <p:cNvPr id="12" name="TextBox 12"/>
          <p:cNvSpPr txBox="1"/>
          <p:nvPr/>
        </p:nvSpPr>
        <p:spPr>
          <a:xfrm>
            <a:off x="2010818" y="1825518"/>
            <a:ext cx="9439397" cy="787149"/>
          </a:xfrm>
          <a:prstGeom prst="rect">
            <a:avLst/>
          </a:prstGeom>
        </p:spPr>
        <p:txBody>
          <a:bodyPr lIns="0" tIns="0" rIns="0" bIns="0" rtlCol="0" anchor="t">
            <a:spAutoFit/>
          </a:bodyPr>
          <a:lstStyle/>
          <a:p>
            <a:pPr>
              <a:lnSpc>
                <a:spcPts val="6042"/>
              </a:lnSpc>
            </a:pPr>
            <a:r>
              <a:rPr lang="en-US" sz="5700">
                <a:solidFill>
                  <a:srgbClr val="000000"/>
                </a:solidFill>
                <a:latin typeface="Source Sans Pro Bold"/>
              </a:rPr>
              <a:t>DATA PRE-PROCESSING 2</a:t>
            </a:r>
          </a:p>
        </p:txBody>
      </p:sp>
      <p:sp>
        <p:nvSpPr>
          <p:cNvPr id="13" name="Freeform 13"/>
          <p:cNvSpPr/>
          <p:nvPr/>
        </p:nvSpPr>
        <p:spPr>
          <a:xfrm>
            <a:off x="10941035" y="4508692"/>
            <a:ext cx="5222866" cy="2811643"/>
          </a:xfrm>
          <a:custGeom>
            <a:avLst/>
            <a:gdLst/>
            <a:ahLst/>
            <a:cxnLst/>
            <a:rect l="l" t="t" r="r" b="b"/>
            <a:pathLst>
              <a:path w="5222866" h="2811643">
                <a:moveTo>
                  <a:pt x="0" y="0"/>
                </a:moveTo>
                <a:lnTo>
                  <a:pt x="5222867" y="0"/>
                </a:lnTo>
                <a:lnTo>
                  <a:pt x="5222867" y="2811643"/>
                </a:lnTo>
                <a:lnTo>
                  <a:pt x="0" y="2811643"/>
                </a:lnTo>
                <a:lnTo>
                  <a:pt x="0" y="0"/>
                </a:lnTo>
                <a:close/>
              </a:path>
            </a:pathLst>
          </a:custGeom>
          <a:blipFill>
            <a:blip r:embed="rId4"/>
            <a:stretch>
              <a:fillRect/>
            </a:stretch>
          </a:blipFill>
        </p:spPr>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587676" y="1256817"/>
            <a:ext cx="1239636" cy="248402"/>
            <a:chOff x="0" y="0"/>
            <a:chExt cx="1652847" cy="331203"/>
          </a:xfrm>
        </p:grpSpPr>
        <p:grpSp>
          <p:nvGrpSpPr>
            <p:cNvPr id="3" name="Group 3"/>
            <p:cNvGrpSpPr/>
            <p:nvPr/>
          </p:nvGrpSpPr>
          <p:grpSpPr>
            <a:xfrm>
              <a:off x="0" y="0"/>
              <a:ext cx="331203" cy="331203"/>
              <a:chOff x="0" y="0"/>
              <a:chExt cx="1913890" cy="1913890"/>
            </a:xfrm>
          </p:grpSpPr>
          <p:sp>
            <p:nvSpPr>
              <p:cNvPr id="4" name="Freeform 4"/>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FCC287"/>
              </a:solidFill>
            </p:spPr>
          </p:sp>
        </p:grpSp>
        <p:grpSp>
          <p:nvGrpSpPr>
            <p:cNvPr id="5" name="Group 5"/>
            <p:cNvGrpSpPr/>
            <p:nvPr/>
          </p:nvGrpSpPr>
          <p:grpSpPr>
            <a:xfrm>
              <a:off x="664779" y="0"/>
              <a:ext cx="331203" cy="331203"/>
              <a:chOff x="0" y="0"/>
              <a:chExt cx="1913890" cy="1913890"/>
            </a:xfrm>
          </p:grpSpPr>
          <p:sp>
            <p:nvSpPr>
              <p:cNvPr id="6" name="Freeform 6"/>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FCC287"/>
              </a:solidFill>
            </p:spPr>
          </p:sp>
        </p:grpSp>
        <p:grpSp>
          <p:nvGrpSpPr>
            <p:cNvPr id="7" name="Group 7"/>
            <p:cNvGrpSpPr/>
            <p:nvPr/>
          </p:nvGrpSpPr>
          <p:grpSpPr>
            <a:xfrm>
              <a:off x="1321644" y="0"/>
              <a:ext cx="331203" cy="331203"/>
              <a:chOff x="0" y="0"/>
              <a:chExt cx="1913890" cy="1913890"/>
            </a:xfrm>
          </p:grpSpPr>
          <p:sp>
            <p:nvSpPr>
              <p:cNvPr id="8" name="Freeform 8"/>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FCC287"/>
              </a:solidFill>
            </p:spPr>
          </p:sp>
        </p:grpSp>
      </p:grpSp>
      <p:grpSp>
        <p:nvGrpSpPr>
          <p:cNvPr id="9" name="Group 9"/>
          <p:cNvGrpSpPr/>
          <p:nvPr/>
        </p:nvGrpSpPr>
        <p:grpSpPr>
          <a:xfrm>
            <a:off x="2168774" y="5200650"/>
            <a:ext cx="1534258" cy="1534258"/>
            <a:chOff x="0" y="0"/>
            <a:chExt cx="1913890" cy="1913890"/>
          </a:xfrm>
        </p:grpSpPr>
        <p:sp>
          <p:nvSpPr>
            <p:cNvPr id="10" name="Freeform 10"/>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FCC287"/>
            </a:solidFill>
          </p:spPr>
        </p:sp>
      </p:grpSp>
      <p:grpSp>
        <p:nvGrpSpPr>
          <p:cNvPr id="11" name="Group 11"/>
          <p:cNvGrpSpPr/>
          <p:nvPr/>
        </p:nvGrpSpPr>
        <p:grpSpPr>
          <a:xfrm>
            <a:off x="7029030" y="5200650"/>
            <a:ext cx="1534258" cy="1534258"/>
            <a:chOff x="0" y="0"/>
            <a:chExt cx="1913890" cy="1913890"/>
          </a:xfrm>
        </p:grpSpPr>
        <p:sp>
          <p:nvSpPr>
            <p:cNvPr id="12" name="Freeform 12"/>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FCC287"/>
            </a:solidFill>
          </p:spPr>
        </p:sp>
      </p:grpSp>
      <p:grpSp>
        <p:nvGrpSpPr>
          <p:cNvPr id="13" name="Group 13"/>
          <p:cNvGrpSpPr/>
          <p:nvPr/>
        </p:nvGrpSpPr>
        <p:grpSpPr>
          <a:xfrm>
            <a:off x="11902822" y="5200650"/>
            <a:ext cx="1534258" cy="1534258"/>
            <a:chOff x="0" y="0"/>
            <a:chExt cx="1913890" cy="1913890"/>
          </a:xfrm>
        </p:grpSpPr>
        <p:sp>
          <p:nvSpPr>
            <p:cNvPr id="14" name="Freeform 14"/>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FCC287"/>
            </a:solidFill>
          </p:spPr>
        </p:sp>
      </p:grpSp>
      <p:grpSp>
        <p:nvGrpSpPr>
          <p:cNvPr id="15" name="Group 15"/>
          <p:cNvGrpSpPr/>
          <p:nvPr/>
        </p:nvGrpSpPr>
        <p:grpSpPr>
          <a:xfrm>
            <a:off x="6768" y="0"/>
            <a:ext cx="9137232" cy="4534402"/>
            <a:chOff x="0" y="0"/>
            <a:chExt cx="12182976" cy="6045869"/>
          </a:xfrm>
        </p:grpSpPr>
        <p:pic>
          <p:nvPicPr>
            <p:cNvPr id="16" name="Picture 16"/>
            <p:cNvPicPr>
              <a:picLocks noChangeAspect="1"/>
            </p:cNvPicPr>
            <p:nvPr/>
          </p:nvPicPr>
          <p:blipFill>
            <a:blip r:embed="rId2"/>
            <a:srcRect t="16916" b="16916"/>
            <a:stretch>
              <a:fillRect/>
            </a:stretch>
          </p:blipFill>
          <p:spPr>
            <a:xfrm>
              <a:off x="0" y="0"/>
              <a:ext cx="12182976" cy="6045869"/>
            </a:xfrm>
            <a:prstGeom prst="rect">
              <a:avLst/>
            </a:prstGeom>
          </p:spPr>
        </p:pic>
      </p:grpSp>
      <p:sp>
        <p:nvSpPr>
          <p:cNvPr id="17" name="Freeform 17"/>
          <p:cNvSpPr/>
          <p:nvPr/>
        </p:nvSpPr>
        <p:spPr>
          <a:xfrm>
            <a:off x="10587676" y="3803712"/>
            <a:ext cx="2184126" cy="730689"/>
          </a:xfrm>
          <a:custGeom>
            <a:avLst/>
            <a:gdLst/>
            <a:ahLst/>
            <a:cxnLst/>
            <a:rect l="l" t="t" r="r" b="b"/>
            <a:pathLst>
              <a:path w="2184126" h="730689">
                <a:moveTo>
                  <a:pt x="0" y="0"/>
                </a:moveTo>
                <a:lnTo>
                  <a:pt x="2184126" y="0"/>
                </a:lnTo>
                <a:lnTo>
                  <a:pt x="2184126" y="730690"/>
                </a:lnTo>
                <a:lnTo>
                  <a:pt x="0" y="73069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8" name="Freeform 18"/>
          <p:cNvSpPr/>
          <p:nvPr/>
        </p:nvSpPr>
        <p:spPr>
          <a:xfrm>
            <a:off x="17123945" y="3945459"/>
            <a:ext cx="4718311" cy="4752878"/>
          </a:xfrm>
          <a:custGeom>
            <a:avLst/>
            <a:gdLst/>
            <a:ahLst/>
            <a:cxnLst/>
            <a:rect l="l" t="t" r="r" b="b"/>
            <a:pathLst>
              <a:path w="4718311" h="4752878">
                <a:moveTo>
                  <a:pt x="0" y="0"/>
                </a:moveTo>
                <a:lnTo>
                  <a:pt x="4718311" y="0"/>
                </a:lnTo>
                <a:lnTo>
                  <a:pt x="4718311" y="4752878"/>
                </a:lnTo>
                <a:lnTo>
                  <a:pt x="0" y="475287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19" name="Group 19"/>
          <p:cNvGrpSpPr/>
          <p:nvPr/>
        </p:nvGrpSpPr>
        <p:grpSpPr>
          <a:xfrm>
            <a:off x="2425196" y="5872423"/>
            <a:ext cx="1059513" cy="190712"/>
            <a:chOff x="0" y="0"/>
            <a:chExt cx="1412684" cy="254283"/>
          </a:xfrm>
        </p:grpSpPr>
        <p:grpSp>
          <p:nvGrpSpPr>
            <p:cNvPr id="20" name="Group 20"/>
            <p:cNvGrpSpPr>
              <a:grpSpLocks noChangeAspect="1"/>
            </p:cNvGrpSpPr>
            <p:nvPr/>
          </p:nvGrpSpPr>
          <p:grpSpPr>
            <a:xfrm>
              <a:off x="0" y="0"/>
              <a:ext cx="1412684" cy="254283"/>
              <a:chOff x="0" y="0"/>
              <a:chExt cx="1270000" cy="228600"/>
            </a:xfrm>
          </p:grpSpPr>
          <p:sp>
            <p:nvSpPr>
              <p:cNvPr id="21" name="Freeform 21"/>
              <p:cNvSpPr/>
              <p:nvPr/>
            </p:nvSpPr>
            <p:spPr>
              <a:xfrm>
                <a:off x="-5645" y="-183"/>
                <a:ext cx="1281290" cy="228966"/>
              </a:xfrm>
              <a:custGeom>
                <a:avLst/>
                <a:gdLst/>
                <a:ahLst/>
                <a:cxnLst/>
                <a:rect l="l" t="t" r="r" b="b"/>
                <a:pathLst>
                  <a:path w="1281290" h="228966">
                    <a:moveTo>
                      <a:pt x="119945" y="183"/>
                    </a:moveTo>
                    <a:lnTo>
                      <a:pt x="1161345" y="183"/>
                    </a:lnTo>
                    <a:cubicBezTo>
                      <a:pt x="1202302" y="0"/>
                      <a:pt x="1240227" y="21745"/>
                      <a:pt x="1260759" y="57185"/>
                    </a:cubicBezTo>
                    <a:cubicBezTo>
                      <a:pt x="1281290" y="92625"/>
                      <a:pt x="1281290" y="136341"/>
                      <a:pt x="1260759" y="171781"/>
                    </a:cubicBezTo>
                    <a:cubicBezTo>
                      <a:pt x="1240227" y="207221"/>
                      <a:pt x="1202302" y="228966"/>
                      <a:pt x="1161345" y="228783"/>
                    </a:cubicBezTo>
                    <a:lnTo>
                      <a:pt x="119945" y="228783"/>
                    </a:lnTo>
                    <a:cubicBezTo>
                      <a:pt x="78988" y="228966"/>
                      <a:pt x="41063" y="207221"/>
                      <a:pt x="20531" y="171781"/>
                    </a:cubicBezTo>
                    <a:cubicBezTo>
                      <a:pt x="0" y="136341"/>
                      <a:pt x="0" y="92625"/>
                      <a:pt x="20531" y="57185"/>
                    </a:cubicBezTo>
                    <a:cubicBezTo>
                      <a:pt x="41063" y="21745"/>
                      <a:pt x="78988" y="0"/>
                      <a:pt x="119945" y="183"/>
                    </a:cubicBezTo>
                    <a:close/>
                  </a:path>
                </a:pathLst>
              </a:custGeom>
              <a:solidFill>
                <a:srgbClr val="494F56"/>
              </a:solidFill>
            </p:spPr>
          </p:sp>
          <p:sp>
            <p:nvSpPr>
              <p:cNvPr id="22" name="Freeform 22"/>
              <p:cNvSpPr/>
              <p:nvPr/>
            </p:nvSpPr>
            <p:spPr>
              <a:xfrm>
                <a:off x="-5645" y="-183"/>
                <a:ext cx="862190" cy="228966"/>
              </a:xfrm>
              <a:custGeom>
                <a:avLst/>
                <a:gdLst/>
                <a:ahLst/>
                <a:cxnLst/>
                <a:rect l="l" t="t" r="r" b="b"/>
                <a:pathLst>
                  <a:path w="862190" h="228966">
                    <a:moveTo>
                      <a:pt x="119945" y="183"/>
                    </a:moveTo>
                    <a:lnTo>
                      <a:pt x="742245" y="183"/>
                    </a:lnTo>
                    <a:cubicBezTo>
                      <a:pt x="783202" y="0"/>
                      <a:pt x="821127" y="21745"/>
                      <a:pt x="841659" y="57185"/>
                    </a:cubicBezTo>
                    <a:cubicBezTo>
                      <a:pt x="862190" y="92625"/>
                      <a:pt x="862190" y="136341"/>
                      <a:pt x="841659" y="171781"/>
                    </a:cubicBezTo>
                    <a:cubicBezTo>
                      <a:pt x="821127" y="207221"/>
                      <a:pt x="783202" y="228966"/>
                      <a:pt x="742245" y="228783"/>
                    </a:cubicBezTo>
                    <a:lnTo>
                      <a:pt x="119945" y="228783"/>
                    </a:lnTo>
                    <a:cubicBezTo>
                      <a:pt x="78988" y="228966"/>
                      <a:pt x="41063" y="207221"/>
                      <a:pt x="20531" y="171781"/>
                    </a:cubicBezTo>
                    <a:cubicBezTo>
                      <a:pt x="0" y="136341"/>
                      <a:pt x="0" y="92625"/>
                      <a:pt x="20531" y="57185"/>
                    </a:cubicBezTo>
                    <a:cubicBezTo>
                      <a:pt x="41063" y="21745"/>
                      <a:pt x="78988" y="0"/>
                      <a:pt x="119945" y="183"/>
                    </a:cubicBezTo>
                    <a:close/>
                  </a:path>
                </a:pathLst>
              </a:custGeom>
              <a:solidFill>
                <a:srgbClr val="FFFFFF"/>
              </a:solidFill>
            </p:spPr>
          </p:sp>
        </p:grpSp>
      </p:grpSp>
      <p:sp>
        <p:nvSpPr>
          <p:cNvPr id="23" name="Freeform 23"/>
          <p:cNvSpPr/>
          <p:nvPr/>
        </p:nvSpPr>
        <p:spPr>
          <a:xfrm>
            <a:off x="7672961" y="5392572"/>
            <a:ext cx="381761" cy="1131364"/>
          </a:xfrm>
          <a:custGeom>
            <a:avLst/>
            <a:gdLst/>
            <a:ahLst/>
            <a:cxnLst/>
            <a:rect l="l" t="t" r="r" b="b"/>
            <a:pathLst>
              <a:path w="381761" h="1131364">
                <a:moveTo>
                  <a:pt x="0" y="0"/>
                </a:moveTo>
                <a:lnTo>
                  <a:pt x="381761" y="0"/>
                </a:lnTo>
                <a:lnTo>
                  <a:pt x="381761" y="1131364"/>
                </a:lnTo>
                <a:lnTo>
                  <a:pt x="0" y="113136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24" name="Freeform 24"/>
          <p:cNvSpPr/>
          <p:nvPr/>
        </p:nvSpPr>
        <p:spPr>
          <a:xfrm>
            <a:off x="12289900" y="5502421"/>
            <a:ext cx="760102" cy="911667"/>
          </a:xfrm>
          <a:custGeom>
            <a:avLst/>
            <a:gdLst/>
            <a:ahLst/>
            <a:cxnLst/>
            <a:rect l="l" t="t" r="r" b="b"/>
            <a:pathLst>
              <a:path w="760102" h="911667">
                <a:moveTo>
                  <a:pt x="0" y="0"/>
                </a:moveTo>
                <a:lnTo>
                  <a:pt x="760102" y="0"/>
                </a:lnTo>
                <a:lnTo>
                  <a:pt x="760102" y="911666"/>
                </a:lnTo>
                <a:lnTo>
                  <a:pt x="0" y="911666"/>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25" name="TextBox 25"/>
          <p:cNvSpPr txBox="1"/>
          <p:nvPr/>
        </p:nvSpPr>
        <p:spPr>
          <a:xfrm>
            <a:off x="10587676" y="1728435"/>
            <a:ext cx="6373486" cy="1549149"/>
          </a:xfrm>
          <a:prstGeom prst="rect">
            <a:avLst/>
          </a:prstGeom>
        </p:spPr>
        <p:txBody>
          <a:bodyPr lIns="0" tIns="0" rIns="0" bIns="0" rtlCol="0" anchor="t">
            <a:spAutoFit/>
          </a:bodyPr>
          <a:lstStyle/>
          <a:p>
            <a:pPr>
              <a:lnSpc>
                <a:spcPts val="6042"/>
              </a:lnSpc>
            </a:pPr>
            <a:r>
              <a:rPr lang="en-US" sz="5700">
                <a:solidFill>
                  <a:srgbClr val="000000"/>
                </a:solidFill>
                <a:latin typeface="Source Sans Pro Bold"/>
              </a:rPr>
              <a:t>MODELLING PROCESS</a:t>
            </a:r>
          </a:p>
        </p:txBody>
      </p:sp>
      <p:sp>
        <p:nvSpPr>
          <p:cNvPr id="26" name="TextBox 26"/>
          <p:cNvSpPr txBox="1"/>
          <p:nvPr/>
        </p:nvSpPr>
        <p:spPr>
          <a:xfrm>
            <a:off x="2168774" y="6994864"/>
            <a:ext cx="4236479" cy="419100"/>
          </a:xfrm>
          <a:prstGeom prst="rect">
            <a:avLst/>
          </a:prstGeom>
        </p:spPr>
        <p:txBody>
          <a:bodyPr lIns="0" tIns="0" rIns="0" bIns="0" rtlCol="0" anchor="t">
            <a:spAutoFit/>
          </a:bodyPr>
          <a:lstStyle/>
          <a:p>
            <a:pPr>
              <a:lnSpc>
                <a:spcPts val="3359"/>
              </a:lnSpc>
            </a:pPr>
            <a:r>
              <a:rPr lang="en-US" sz="2799">
                <a:solidFill>
                  <a:srgbClr val="FCC287"/>
                </a:solidFill>
                <a:latin typeface="Source Sans Pro Bold"/>
              </a:rPr>
              <a:t>MODEL THAT USED</a:t>
            </a:r>
          </a:p>
        </p:txBody>
      </p:sp>
      <p:sp>
        <p:nvSpPr>
          <p:cNvPr id="27" name="TextBox 27"/>
          <p:cNvSpPr txBox="1"/>
          <p:nvPr/>
        </p:nvSpPr>
        <p:spPr>
          <a:xfrm>
            <a:off x="2168774" y="7443475"/>
            <a:ext cx="4067514" cy="824865"/>
          </a:xfrm>
          <a:prstGeom prst="rect">
            <a:avLst/>
          </a:prstGeom>
        </p:spPr>
        <p:txBody>
          <a:bodyPr lIns="0" tIns="0" rIns="0" bIns="0" rtlCol="0" anchor="t">
            <a:spAutoFit/>
          </a:bodyPr>
          <a:lstStyle/>
          <a:p>
            <a:pPr>
              <a:lnSpc>
                <a:spcPts val="3360"/>
              </a:lnSpc>
            </a:pPr>
            <a:r>
              <a:rPr lang="en-US" sz="2400">
                <a:solidFill>
                  <a:srgbClr val="000000"/>
                </a:solidFill>
                <a:latin typeface="Source Sans Pro"/>
              </a:rPr>
              <a:t>Model that will used for this scenario</a:t>
            </a:r>
          </a:p>
        </p:txBody>
      </p:sp>
      <p:sp>
        <p:nvSpPr>
          <p:cNvPr id="28" name="TextBox 28"/>
          <p:cNvSpPr txBox="1"/>
          <p:nvPr/>
        </p:nvSpPr>
        <p:spPr>
          <a:xfrm>
            <a:off x="7029030" y="6994864"/>
            <a:ext cx="4473347" cy="419100"/>
          </a:xfrm>
          <a:prstGeom prst="rect">
            <a:avLst/>
          </a:prstGeom>
        </p:spPr>
        <p:txBody>
          <a:bodyPr lIns="0" tIns="0" rIns="0" bIns="0" rtlCol="0" anchor="t">
            <a:spAutoFit/>
          </a:bodyPr>
          <a:lstStyle/>
          <a:p>
            <a:pPr>
              <a:lnSpc>
                <a:spcPts val="3359"/>
              </a:lnSpc>
            </a:pPr>
            <a:r>
              <a:rPr lang="en-US" sz="2799">
                <a:solidFill>
                  <a:srgbClr val="FCC287"/>
                </a:solidFill>
                <a:latin typeface="Source Sans Pro Bold"/>
              </a:rPr>
              <a:t>EVALUATION METRICS</a:t>
            </a:r>
          </a:p>
        </p:txBody>
      </p:sp>
      <p:sp>
        <p:nvSpPr>
          <p:cNvPr id="29" name="TextBox 29"/>
          <p:cNvSpPr txBox="1"/>
          <p:nvPr/>
        </p:nvSpPr>
        <p:spPr>
          <a:xfrm>
            <a:off x="7029030" y="7443475"/>
            <a:ext cx="4216405" cy="1663065"/>
          </a:xfrm>
          <a:prstGeom prst="rect">
            <a:avLst/>
          </a:prstGeom>
        </p:spPr>
        <p:txBody>
          <a:bodyPr lIns="0" tIns="0" rIns="0" bIns="0" rtlCol="0" anchor="t">
            <a:spAutoFit/>
          </a:bodyPr>
          <a:lstStyle/>
          <a:p>
            <a:pPr>
              <a:lnSpc>
                <a:spcPts val="3360"/>
              </a:lnSpc>
            </a:pPr>
            <a:r>
              <a:rPr lang="en-US" sz="2400">
                <a:solidFill>
                  <a:srgbClr val="000000"/>
                </a:solidFill>
                <a:latin typeface="Source Sans Pro"/>
              </a:rPr>
              <a:t>Evaluate model performance using some metrics like precision, recall, f1-score, and ROC Curve</a:t>
            </a:r>
          </a:p>
        </p:txBody>
      </p:sp>
      <p:sp>
        <p:nvSpPr>
          <p:cNvPr id="30" name="TextBox 30"/>
          <p:cNvSpPr txBox="1"/>
          <p:nvPr/>
        </p:nvSpPr>
        <p:spPr>
          <a:xfrm>
            <a:off x="11902822" y="6994864"/>
            <a:ext cx="4216405" cy="419100"/>
          </a:xfrm>
          <a:prstGeom prst="rect">
            <a:avLst/>
          </a:prstGeom>
        </p:spPr>
        <p:txBody>
          <a:bodyPr lIns="0" tIns="0" rIns="0" bIns="0" rtlCol="0" anchor="t">
            <a:spAutoFit/>
          </a:bodyPr>
          <a:lstStyle/>
          <a:p>
            <a:pPr>
              <a:lnSpc>
                <a:spcPts val="3359"/>
              </a:lnSpc>
            </a:pPr>
            <a:r>
              <a:rPr lang="en-US" sz="2799">
                <a:solidFill>
                  <a:srgbClr val="FCC287"/>
                </a:solidFill>
                <a:latin typeface="Source Sans Pro Bold"/>
              </a:rPr>
              <a:t>SAVE MODEL</a:t>
            </a:r>
          </a:p>
        </p:txBody>
      </p:sp>
      <p:sp>
        <p:nvSpPr>
          <p:cNvPr id="31" name="TextBox 31"/>
          <p:cNvSpPr txBox="1"/>
          <p:nvPr/>
        </p:nvSpPr>
        <p:spPr>
          <a:xfrm>
            <a:off x="11902822" y="7443475"/>
            <a:ext cx="4216405" cy="824865"/>
          </a:xfrm>
          <a:prstGeom prst="rect">
            <a:avLst/>
          </a:prstGeom>
        </p:spPr>
        <p:txBody>
          <a:bodyPr lIns="0" tIns="0" rIns="0" bIns="0" rtlCol="0" anchor="t">
            <a:spAutoFit/>
          </a:bodyPr>
          <a:lstStyle/>
          <a:p>
            <a:pPr>
              <a:lnSpc>
                <a:spcPts val="3360"/>
              </a:lnSpc>
            </a:pPr>
            <a:r>
              <a:rPr lang="en-US" sz="2400">
                <a:solidFill>
                  <a:srgbClr val="000000"/>
                </a:solidFill>
                <a:latin typeface="Source Sans Pro"/>
              </a:rPr>
              <a:t>Model can be save for using in application that need this model</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587676" y="1256817"/>
            <a:ext cx="1239636" cy="248402"/>
            <a:chOff x="0" y="0"/>
            <a:chExt cx="1652847" cy="331203"/>
          </a:xfrm>
        </p:grpSpPr>
        <p:grpSp>
          <p:nvGrpSpPr>
            <p:cNvPr id="3" name="Group 3"/>
            <p:cNvGrpSpPr/>
            <p:nvPr/>
          </p:nvGrpSpPr>
          <p:grpSpPr>
            <a:xfrm>
              <a:off x="0" y="0"/>
              <a:ext cx="331203" cy="331203"/>
              <a:chOff x="0" y="0"/>
              <a:chExt cx="1913890" cy="1913890"/>
            </a:xfrm>
          </p:grpSpPr>
          <p:sp>
            <p:nvSpPr>
              <p:cNvPr id="4" name="Freeform 4"/>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FCC287"/>
              </a:solidFill>
            </p:spPr>
          </p:sp>
        </p:grpSp>
        <p:grpSp>
          <p:nvGrpSpPr>
            <p:cNvPr id="5" name="Group 5"/>
            <p:cNvGrpSpPr/>
            <p:nvPr/>
          </p:nvGrpSpPr>
          <p:grpSpPr>
            <a:xfrm>
              <a:off x="664779" y="0"/>
              <a:ext cx="331203" cy="331203"/>
              <a:chOff x="0" y="0"/>
              <a:chExt cx="1913890" cy="1913890"/>
            </a:xfrm>
          </p:grpSpPr>
          <p:sp>
            <p:nvSpPr>
              <p:cNvPr id="6" name="Freeform 6"/>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FCC287"/>
              </a:solidFill>
            </p:spPr>
          </p:sp>
        </p:grpSp>
        <p:grpSp>
          <p:nvGrpSpPr>
            <p:cNvPr id="7" name="Group 7"/>
            <p:cNvGrpSpPr/>
            <p:nvPr/>
          </p:nvGrpSpPr>
          <p:grpSpPr>
            <a:xfrm>
              <a:off x="1321644" y="0"/>
              <a:ext cx="331203" cy="331203"/>
              <a:chOff x="0" y="0"/>
              <a:chExt cx="1913890" cy="1913890"/>
            </a:xfrm>
          </p:grpSpPr>
          <p:sp>
            <p:nvSpPr>
              <p:cNvPr id="8" name="Freeform 8"/>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FCC287"/>
              </a:solidFill>
            </p:spPr>
          </p:sp>
        </p:grpSp>
      </p:grpSp>
      <p:grpSp>
        <p:nvGrpSpPr>
          <p:cNvPr id="9" name="Group 9"/>
          <p:cNvGrpSpPr/>
          <p:nvPr/>
        </p:nvGrpSpPr>
        <p:grpSpPr>
          <a:xfrm>
            <a:off x="2168774" y="5200650"/>
            <a:ext cx="1534258" cy="1534258"/>
            <a:chOff x="0" y="0"/>
            <a:chExt cx="1913890" cy="1913890"/>
          </a:xfrm>
        </p:grpSpPr>
        <p:sp>
          <p:nvSpPr>
            <p:cNvPr id="10" name="Freeform 10"/>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FCC287"/>
            </a:solidFill>
          </p:spPr>
        </p:sp>
      </p:grpSp>
      <p:grpSp>
        <p:nvGrpSpPr>
          <p:cNvPr id="11" name="Group 11"/>
          <p:cNvGrpSpPr/>
          <p:nvPr/>
        </p:nvGrpSpPr>
        <p:grpSpPr>
          <a:xfrm>
            <a:off x="6768" y="0"/>
            <a:ext cx="9137232" cy="4534402"/>
            <a:chOff x="0" y="0"/>
            <a:chExt cx="12182976" cy="6045869"/>
          </a:xfrm>
        </p:grpSpPr>
        <p:pic>
          <p:nvPicPr>
            <p:cNvPr id="12" name="Picture 12"/>
            <p:cNvPicPr>
              <a:picLocks noChangeAspect="1"/>
            </p:cNvPicPr>
            <p:nvPr/>
          </p:nvPicPr>
          <p:blipFill>
            <a:blip r:embed="rId2"/>
            <a:srcRect t="16916" b="16916"/>
            <a:stretch>
              <a:fillRect/>
            </a:stretch>
          </p:blipFill>
          <p:spPr>
            <a:xfrm>
              <a:off x="0" y="0"/>
              <a:ext cx="12182976" cy="6045869"/>
            </a:xfrm>
            <a:prstGeom prst="rect">
              <a:avLst/>
            </a:prstGeom>
          </p:spPr>
        </p:pic>
      </p:grpSp>
      <p:sp>
        <p:nvSpPr>
          <p:cNvPr id="13" name="Freeform 13"/>
          <p:cNvSpPr/>
          <p:nvPr/>
        </p:nvSpPr>
        <p:spPr>
          <a:xfrm>
            <a:off x="10587676" y="3803712"/>
            <a:ext cx="2184126" cy="730689"/>
          </a:xfrm>
          <a:custGeom>
            <a:avLst/>
            <a:gdLst/>
            <a:ahLst/>
            <a:cxnLst/>
            <a:rect l="l" t="t" r="r" b="b"/>
            <a:pathLst>
              <a:path w="2184126" h="730689">
                <a:moveTo>
                  <a:pt x="0" y="0"/>
                </a:moveTo>
                <a:lnTo>
                  <a:pt x="2184126" y="0"/>
                </a:lnTo>
                <a:lnTo>
                  <a:pt x="2184126" y="730690"/>
                </a:lnTo>
                <a:lnTo>
                  <a:pt x="0" y="73069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4" name="Freeform 14"/>
          <p:cNvSpPr/>
          <p:nvPr/>
        </p:nvSpPr>
        <p:spPr>
          <a:xfrm>
            <a:off x="17123945" y="3945459"/>
            <a:ext cx="4718311" cy="4752878"/>
          </a:xfrm>
          <a:custGeom>
            <a:avLst/>
            <a:gdLst/>
            <a:ahLst/>
            <a:cxnLst/>
            <a:rect l="l" t="t" r="r" b="b"/>
            <a:pathLst>
              <a:path w="4718311" h="4752878">
                <a:moveTo>
                  <a:pt x="0" y="0"/>
                </a:moveTo>
                <a:lnTo>
                  <a:pt x="4718311" y="0"/>
                </a:lnTo>
                <a:lnTo>
                  <a:pt x="4718311" y="4752878"/>
                </a:lnTo>
                <a:lnTo>
                  <a:pt x="0" y="475287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15" name="Group 15"/>
          <p:cNvGrpSpPr/>
          <p:nvPr/>
        </p:nvGrpSpPr>
        <p:grpSpPr>
          <a:xfrm>
            <a:off x="2425196" y="5872423"/>
            <a:ext cx="1059513" cy="190712"/>
            <a:chOff x="0" y="0"/>
            <a:chExt cx="1412684" cy="254283"/>
          </a:xfrm>
        </p:grpSpPr>
        <p:grpSp>
          <p:nvGrpSpPr>
            <p:cNvPr id="16" name="Group 16"/>
            <p:cNvGrpSpPr>
              <a:grpSpLocks noChangeAspect="1"/>
            </p:cNvGrpSpPr>
            <p:nvPr/>
          </p:nvGrpSpPr>
          <p:grpSpPr>
            <a:xfrm>
              <a:off x="0" y="0"/>
              <a:ext cx="1412684" cy="254283"/>
              <a:chOff x="0" y="0"/>
              <a:chExt cx="1270000" cy="228600"/>
            </a:xfrm>
          </p:grpSpPr>
          <p:sp>
            <p:nvSpPr>
              <p:cNvPr id="17" name="Freeform 17"/>
              <p:cNvSpPr/>
              <p:nvPr/>
            </p:nvSpPr>
            <p:spPr>
              <a:xfrm>
                <a:off x="-5645" y="-183"/>
                <a:ext cx="1281290" cy="228966"/>
              </a:xfrm>
              <a:custGeom>
                <a:avLst/>
                <a:gdLst/>
                <a:ahLst/>
                <a:cxnLst/>
                <a:rect l="l" t="t" r="r" b="b"/>
                <a:pathLst>
                  <a:path w="1281290" h="228966">
                    <a:moveTo>
                      <a:pt x="119945" y="183"/>
                    </a:moveTo>
                    <a:lnTo>
                      <a:pt x="1161345" y="183"/>
                    </a:lnTo>
                    <a:cubicBezTo>
                      <a:pt x="1202302" y="0"/>
                      <a:pt x="1240227" y="21745"/>
                      <a:pt x="1260759" y="57185"/>
                    </a:cubicBezTo>
                    <a:cubicBezTo>
                      <a:pt x="1281290" y="92625"/>
                      <a:pt x="1281290" y="136341"/>
                      <a:pt x="1260759" y="171781"/>
                    </a:cubicBezTo>
                    <a:cubicBezTo>
                      <a:pt x="1240227" y="207221"/>
                      <a:pt x="1202302" y="228966"/>
                      <a:pt x="1161345" y="228783"/>
                    </a:cubicBezTo>
                    <a:lnTo>
                      <a:pt x="119945" y="228783"/>
                    </a:lnTo>
                    <a:cubicBezTo>
                      <a:pt x="78988" y="228966"/>
                      <a:pt x="41063" y="207221"/>
                      <a:pt x="20531" y="171781"/>
                    </a:cubicBezTo>
                    <a:cubicBezTo>
                      <a:pt x="0" y="136341"/>
                      <a:pt x="0" y="92625"/>
                      <a:pt x="20531" y="57185"/>
                    </a:cubicBezTo>
                    <a:cubicBezTo>
                      <a:pt x="41063" y="21745"/>
                      <a:pt x="78988" y="0"/>
                      <a:pt x="119945" y="183"/>
                    </a:cubicBezTo>
                    <a:close/>
                  </a:path>
                </a:pathLst>
              </a:custGeom>
              <a:solidFill>
                <a:srgbClr val="494F56"/>
              </a:solidFill>
            </p:spPr>
          </p:sp>
          <p:sp>
            <p:nvSpPr>
              <p:cNvPr id="18" name="Freeform 18"/>
              <p:cNvSpPr/>
              <p:nvPr/>
            </p:nvSpPr>
            <p:spPr>
              <a:xfrm>
                <a:off x="-5645" y="-183"/>
                <a:ext cx="862190" cy="228966"/>
              </a:xfrm>
              <a:custGeom>
                <a:avLst/>
                <a:gdLst/>
                <a:ahLst/>
                <a:cxnLst/>
                <a:rect l="l" t="t" r="r" b="b"/>
                <a:pathLst>
                  <a:path w="862190" h="228966">
                    <a:moveTo>
                      <a:pt x="119945" y="183"/>
                    </a:moveTo>
                    <a:lnTo>
                      <a:pt x="742245" y="183"/>
                    </a:lnTo>
                    <a:cubicBezTo>
                      <a:pt x="783202" y="0"/>
                      <a:pt x="821127" y="21745"/>
                      <a:pt x="841659" y="57185"/>
                    </a:cubicBezTo>
                    <a:cubicBezTo>
                      <a:pt x="862190" y="92625"/>
                      <a:pt x="862190" y="136341"/>
                      <a:pt x="841659" y="171781"/>
                    </a:cubicBezTo>
                    <a:cubicBezTo>
                      <a:pt x="821127" y="207221"/>
                      <a:pt x="783202" y="228966"/>
                      <a:pt x="742245" y="228783"/>
                    </a:cubicBezTo>
                    <a:lnTo>
                      <a:pt x="119945" y="228783"/>
                    </a:lnTo>
                    <a:cubicBezTo>
                      <a:pt x="78988" y="228966"/>
                      <a:pt x="41063" y="207221"/>
                      <a:pt x="20531" y="171781"/>
                    </a:cubicBezTo>
                    <a:cubicBezTo>
                      <a:pt x="0" y="136341"/>
                      <a:pt x="0" y="92625"/>
                      <a:pt x="20531" y="57185"/>
                    </a:cubicBezTo>
                    <a:cubicBezTo>
                      <a:pt x="41063" y="21745"/>
                      <a:pt x="78988" y="0"/>
                      <a:pt x="119945" y="183"/>
                    </a:cubicBezTo>
                    <a:close/>
                  </a:path>
                </a:pathLst>
              </a:custGeom>
              <a:solidFill>
                <a:srgbClr val="FFFFFF"/>
              </a:solidFill>
            </p:spPr>
          </p:sp>
        </p:grpSp>
      </p:grpSp>
      <p:sp>
        <p:nvSpPr>
          <p:cNvPr id="19" name="Freeform 19"/>
          <p:cNvSpPr/>
          <p:nvPr/>
        </p:nvSpPr>
        <p:spPr>
          <a:xfrm>
            <a:off x="10666481" y="5967779"/>
            <a:ext cx="5612238" cy="3007609"/>
          </a:xfrm>
          <a:custGeom>
            <a:avLst/>
            <a:gdLst/>
            <a:ahLst/>
            <a:cxnLst/>
            <a:rect l="l" t="t" r="r" b="b"/>
            <a:pathLst>
              <a:path w="5612238" h="3007609">
                <a:moveTo>
                  <a:pt x="0" y="0"/>
                </a:moveTo>
                <a:lnTo>
                  <a:pt x="5612238" y="0"/>
                </a:lnTo>
                <a:lnTo>
                  <a:pt x="5612238" y="3007609"/>
                </a:lnTo>
                <a:lnTo>
                  <a:pt x="0" y="3007609"/>
                </a:lnTo>
                <a:lnTo>
                  <a:pt x="0" y="0"/>
                </a:lnTo>
                <a:close/>
              </a:path>
            </a:pathLst>
          </a:custGeom>
          <a:blipFill>
            <a:blip r:embed="rId7"/>
            <a:stretch>
              <a:fillRect/>
            </a:stretch>
          </a:blipFill>
        </p:spPr>
      </p:sp>
      <p:sp>
        <p:nvSpPr>
          <p:cNvPr id="20" name="TextBox 20"/>
          <p:cNvSpPr txBox="1"/>
          <p:nvPr/>
        </p:nvSpPr>
        <p:spPr>
          <a:xfrm>
            <a:off x="10587676" y="1728435"/>
            <a:ext cx="6373486" cy="1549149"/>
          </a:xfrm>
          <a:prstGeom prst="rect">
            <a:avLst/>
          </a:prstGeom>
        </p:spPr>
        <p:txBody>
          <a:bodyPr lIns="0" tIns="0" rIns="0" bIns="0" rtlCol="0" anchor="t">
            <a:spAutoFit/>
          </a:bodyPr>
          <a:lstStyle/>
          <a:p>
            <a:pPr>
              <a:lnSpc>
                <a:spcPts val="6042"/>
              </a:lnSpc>
            </a:pPr>
            <a:r>
              <a:rPr lang="en-US" sz="5700">
                <a:solidFill>
                  <a:srgbClr val="000000"/>
                </a:solidFill>
                <a:latin typeface="Source Sans Pro Bold"/>
              </a:rPr>
              <a:t>MODELLING PROCESS</a:t>
            </a:r>
          </a:p>
        </p:txBody>
      </p:sp>
      <p:sp>
        <p:nvSpPr>
          <p:cNvPr id="21" name="TextBox 21"/>
          <p:cNvSpPr txBox="1"/>
          <p:nvPr/>
        </p:nvSpPr>
        <p:spPr>
          <a:xfrm>
            <a:off x="4118048" y="5181600"/>
            <a:ext cx="4236479" cy="419100"/>
          </a:xfrm>
          <a:prstGeom prst="rect">
            <a:avLst/>
          </a:prstGeom>
        </p:spPr>
        <p:txBody>
          <a:bodyPr lIns="0" tIns="0" rIns="0" bIns="0" rtlCol="0" anchor="t">
            <a:spAutoFit/>
          </a:bodyPr>
          <a:lstStyle/>
          <a:p>
            <a:pPr>
              <a:lnSpc>
                <a:spcPts val="3359"/>
              </a:lnSpc>
            </a:pPr>
            <a:r>
              <a:rPr lang="en-US" sz="2799">
                <a:solidFill>
                  <a:srgbClr val="FCC287"/>
                </a:solidFill>
                <a:latin typeface="Source Sans Pro Bold"/>
              </a:rPr>
              <a:t>MODEL THAT USED</a:t>
            </a:r>
          </a:p>
        </p:txBody>
      </p:sp>
      <p:sp>
        <p:nvSpPr>
          <p:cNvPr id="22" name="TextBox 22"/>
          <p:cNvSpPr txBox="1"/>
          <p:nvPr/>
        </p:nvSpPr>
        <p:spPr>
          <a:xfrm>
            <a:off x="4118048" y="5876128"/>
            <a:ext cx="5684157" cy="3339465"/>
          </a:xfrm>
          <a:prstGeom prst="rect">
            <a:avLst/>
          </a:prstGeom>
        </p:spPr>
        <p:txBody>
          <a:bodyPr lIns="0" tIns="0" rIns="0" bIns="0" rtlCol="0" anchor="t">
            <a:spAutoFit/>
          </a:bodyPr>
          <a:lstStyle/>
          <a:p>
            <a:pPr algn="just">
              <a:lnSpc>
                <a:spcPts val="3360"/>
              </a:lnSpc>
            </a:pPr>
            <a:r>
              <a:rPr lang="en-US" sz="2400">
                <a:solidFill>
                  <a:srgbClr val="000000"/>
                </a:solidFill>
                <a:latin typeface="Source Sans Pro"/>
              </a:rPr>
              <a:t>Model that will used for this scenario is</a:t>
            </a:r>
            <a:r>
              <a:rPr lang="en-US" sz="2400">
                <a:solidFill>
                  <a:srgbClr val="000000"/>
                </a:solidFill>
                <a:latin typeface="Source Sans Pro Bold"/>
              </a:rPr>
              <a:t> Logistic Regression (Classfication Model)</a:t>
            </a:r>
            <a:r>
              <a:rPr lang="en-US" sz="2400">
                <a:solidFill>
                  <a:srgbClr val="000000"/>
                </a:solidFill>
                <a:latin typeface="Source Sans Pro"/>
              </a:rPr>
              <a:t>. </a:t>
            </a:r>
            <a:r>
              <a:rPr lang="en-US" sz="2400">
                <a:solidFill>
                  <a:srgbClr val="000000"/>
                </a:solidFill>
                <a:latin typeface="Source Sans Pro Bold"/>
              </a:rPr>
              <a:t>Logistic regression</a:t>
            </a:r>
            <a:r>
              <a:rPr lang="en-US" sz="2400">
                <a:solidFill>
                  <a:srgbClr val="000000"/>
                </a:solidFill>
                <a:latin typeface="Source Sans Pro"/>
              </a:rPr>
              <a:t> is a </a:t>
            </a:r>
            <a:r>
              <a:rPr lang="en-US" sz="2400">
                <a:solidFill>
                  <a:srgbClr val="000000"/>
                </a:solidFill>
                <a:latin typeface="Source Sans Pro Bold"/>
              </a:rPr>
              <a:t>data analysis technique</a:t>
            </a:r>
            <a:r>
              <a:rPr lang="en-US" sz="2400">
                <a:solidFill>
                  <a:srgbClr val="000000"/>
                </a:solidFill>
                <a:latin typeface="Source Sans Pro"/>
              </a:rPr>
              <a:t> that </a:t>
            </a:r>
            <a:r>
              <a:rPr lang="en-US" sz="2400">
                <a:solidFill>
                  <a:srgbClr val="000000"/>
                </a:solidFill>
                <a:latin typeface="Source Sans Pro Bold"/>
              </a:rPr>
              <a:t>uses mathematics to find the relationship between two data factors</a:t>
            </a:r>
            <a:r>
              <a:rPr lang="en-US" sz="2400">
                <a:solidFill>
                  <a:srgbClr val="000000"/>
                </a:solidFill>
                <a:latin typeface="Source Sans Pro"/>
              </a:rPr>
              <a:t>. It then uses this relationship to predict the value of one of these factors based on the other factors.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969174" y="7903012"/>
            <a:ext cx="1358688" cy="1642370"/>
          </a:xfrm>
          <a:custGeom>
            <a:avLst/>
            <a:gdLst/>
            <a:ahLst/>
            <a:cxnLst/>
            <a:rect l="l" t="t" r="r" b="b"/>
            <a:pathLst>
              <a:path w="1358688" h="1642370">
                <a:moveTo>
                  <a:pt x="0" y="0"/>
                </a:moveTo>
                <a:lnTo>
                  <a:pt x="1358688" y="0"/>
                </a:lnTo>
                <a:lnTo>
                  <a:pt x="1358688" y="1642370"/>
                </a:lnTo>
                <a:lnTo>
                  <a:pt x="0" y="164237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1708044" y="1449093"/>
            <a:ext cx="1239636" cy="248402"/>
            <a:chOff x="0" y="0"/>
            <a:chExt cx="1652847" cy="331203"/>
          </a:xfrm>
        </p:grpSpPr>
        <p:grpSp>
          <p:nvGrpSpPr>
            <p:cNvPr id="4" name="Group 4"/>
            <p:cNvGrpSpPr/>
            <p:nvPr/>
          </p:nvGrpSpPr>
          <p:grpSpPr>
            <a:xfrm>
              <a:off x="0" y="0"/>
              <a:ext cx="331203" cy="331203"/>
              <a:chOff x="0" y="0"/>
              <a:chExt cx="1913890" cy="1913890"/>
            </a:xfrm>
          </p:grpSpPr>
          <p:sp>
            <p:nvSpPr>
              <p:cNvPr id="5" name="Freeform 5"/>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FCC287"/>
              </a:solidFill>
            </p:spPr>
          </p:sp>
        </p:grpSp>
        <p:grpSp>
          <p:nvGrpSpPr>
            <p:cNvPr id="6" name="Group 6"/>
            <p:cNvGrpSpPr/>
            <p:nvPr/>
          </p:nvGrpSpPr>
          <p:grpSpPr>
            <a:xfrm>
              <a:off x="664779" y="0"/>
              <a:ext cx="331203" cy="331203"/>
              <a:chOff x="0" y="0"/>
              <a:chExt cx="1913890" cy="1913890"/>
            </a:xfrm>
          </p:grpSpPr>
          <p:sp>
            <p:nvSpPr>
              <p:cNvPr id="7" name="Freeform 7"/>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FCC287"/>
              </a:solidFill>
            </p:spPr>
          </p:sp>
        </p:grpSp>
        <p:grpSp>
          <p:nvGrpSpPr>
            <p:cNvPr id="8" name="Group 8"/>
            <p:cNvGrpSpPr/>
            <p:nvPr/>
          </p:nvGrpSpPr>
          <p:grpSpPr>
            <a:xfrm>
              <a:off x="1321644" y="0"/>
              <a:ext cx="331203" cy="331203"/>
              <a:chOff x="0" y="0"/>
              <a:chExt cx="1913890" cy="1913890"/>
            </a:xfrm>
          </p:grpSpPr>
          <p:sp>
            <p:nvSpPr>
              <p:cNvPr id="9" name="Freeform 9"/>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FCC287"/>
              </a:solidFill>
            </p:spPr>
          </p:sp>
        </p:grpSp>
      </p:grpSp>
      <p:sp>
        <p:nvSpPr>
          <p:cNvPr id="10" name="Freeform 10"/>
          <p:cNvSpPr/>
          <p:nvPr/>
        </p:nvSpPr>
        <p:spPr>
          <a:xfrm>
            <a:off x="14937946" y="-1364244"/>
            <a:ext cx="4642708" cy="3857668"/>
          </a:xfrm>
          <a:custGeom>
            <a:avLst/>
            <a:gdLst/>
            <a:ahLst/>
            <a:cxnLst/>
            <a:rect l="l" t="t" r="r" b="b"/>
            <a:pathLst>
              <a:path w="4642708" h="3857668">
                <a:moveTo>
                  <a:pt x="0" y="0"/>
                </a:moveTo>
                <a:lnTo>
                  <a:pt x="4642708" y="0"/>
                </a:lnTo>
                <a:lnTo>
                  <a:pt x="4642708" y="3857669"/>
                </a:lnTo>
                <a:lnTo>
                  <a:pt x="0" y="385766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1" name="Freeform 11"/>
          <p:cNvSpPr/>
          <p:nvPr/>
        </p:nvSpPr>
        <p:spPr>
          <a:xfrm>
            <a:off x="1755669" y="3584598"/>
            <a:ext cx="6039127" cy="4163819"/>
          </a:xfrm>
          <a:custGeom>
            <a:avLst/>
            <a:gdLst/>
            <a:ahLst/>
            <a:cxnLst/>
            <a:rect l="l" t="t" r="r" b="b"/>
            <a:pathLst>
              <a:path w="6039127" h="4163819">
                <a:moveTo>
                  <a:pt x="0" y="0"/>
                </a:moveTo>
                <a:lnTo>
                  <a:pt x="6039127" y="0"/>
                </a:lnTo>
                <a:lnTo>
                  <a:pt x="6039127" y="4163819"/>
                </a:lnTo>
                <a:lnTo>
                  <a:pt x="0" y="4163819"/>
                </a:lnTo>
                <a:lnTo>
                  <a:pt x="0" y="0"/>
                </a:lnTo>
                <a:close/>
              </a:path>
            </a:pathLst>
          </a:custGeom>
          <a:blipFill>
            <a:blip r:embed="rId6"/>
            <a:stretch>
              <a:fillRect/>
            </a:stretch>
          </a:blipFill>
        </p:spPr>
      </p:sp>
      <p:sp>
        <p:nvSpPr>
          <p:cNvPr id="12" name="TextBox 12"/>
          <p:cNvSpPr txBox="1"/>
          <p:nvPr/>
        </p:nvSpPr>
        <p:spPr>
          <a:xfrm>
            <a:off x="1708044" y="2015961"/>
            <a:ext cx="8298268" cy="787149"/>
          </a:xfrm>
          <a:prstGeom prst="rect">
            <a:avLst/>
          </a:prstGeom>
        </p:spPr>
        <p:txBody>
          <a:bodyPr lIns="0" tIns="0" rIns="0" bIns="0" rtlCol="0" anchor="t">
            <a:spAutoFit/>
          </a:bodyPr>
          <a:lstStyle/>
          <a:p>
            <a:pPr>
              <a:lnSpc>
                <a:spcPts val="6042"/>
              </a:lnSpc>
            </a:pPr>
            <a:r>
              <a:rPr lang="en-US" sz="5700">
                <a:solidFill>
                  <a:srgbClr val="000000"/>
                </a:solidFill>
                <a:latin typeface="Source Sans Pro Bold"/>
              </a:rPr>
              <a:t>ABOUT DATASET</a:t>
            </a:r>
          </a:p>
        </p:txBody>
      </p:sp>
      <p:sp>
        <p:nvSpPr>
          <p:cNvPr id="13" name="TextBox 13"/>
          <p:cNvSpPr txBox="1"/>
          <p:nvPr/>
        </p:nvSpPr>
        <p:spPr>
          <a:xfrm>
            <a:off x="9056943" y="3762164"/>
            <a:ext cx="7561174" cy="3703912"/>
          </a:xfrm>
          <a:prstGeom prst="rect">
            <a:avLst/>
          </a:prstGeom>
        </p:spPr>
        <p:txBody>
          <a:bodyPr lIns="0" tIns="0" rIns="0" bIns="0" rtlCol="0" anchor="t">
            <a:spAutoFit/>
          </a:bodyPr>
          <a:lstStyle/>
          <a:p>
            <a:pPr algn="just">
              <a:lnSpc>
                <a:spcPts val="4272"/>
              </a:lnSpc>
            </a:pPr>
            <a:r>
              <a:rPr lang="en-US" sz="3051">
                <a:solidFill>
                  <a:srgbClr val="000000"/>
                </a:solidFill>
                <a:latin typeface="Source Sans Pro"/>
              </a:rPr>
              <a:t>The dataset used is the</a:t>
            </a:r>
            <a:r>
              <a:rPr lang="en-US" sz="3051">
                <a:solidFill>
                  <a:srgbClr val="000000"/>
                </a:solidFill>
                <a:latin typeface="Source Sans Pro Bold"/>
              </a:rPr>
              <a:t> loan dataset 2007-2014</a:t>
            </a:r>
            <a:r>
              <a:rPr lang="en-US" sz="3051">
                <a:solidFill>
                  <a:srgbClr val="000000"/>
                </a:solidFill>
                <a:latin typeface="Source Sans Pro"/>
              </a:rPr>
              <a:t>, with a total of </a:t>
            </a:r>
            <a:r>
              <a:rPr lang="en-US" sz="3051">
                <a:solidFill>
                  <a:srgbClr val="000000"/>
                </a:solidFill>
                <a:latin typeface="Source Sans Pro Bold"/>
              </a:rPr>
              <a:t>75 columns &amp; 466.285 rows. </a:t>
            </a:r>
            <a:r>
              <a:rPr lang="en-US" sz="3051">
                <a:solidFill>
                  <a:srgbClr val="000000"/>
                </a:solidFill>
                <a:latin typeface="Source Sans Pro"/>
              </a:rPr>
              <a:t>Of course, not all columns will be used for the modeling process and data pre-processing will be carried out to ensure that the resulting model is accurate for predicting credit risk based on loan status.</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587676" y="1256817"/>
            <a:ext cx="1239636" cy="248402"/>
            <a:chOff x="0" y="0"/>
            <a:chExt cx="1652847" cy="331203"/>
          </a:xfrm>
        </p:grpSpPr>
        <p:grpSp>
          <p:nvGrpSpPr>
            <p:cNvPr id="3" name="Group 3"/>
            <p:cNvGrpSpPr/>
            <p:nvPr/>
          </p:nvGrpSpPr>
          <p:grpSpPr>
            <a:xfrm>
              <a:off x="0" y="0"/>
              <a:ext cx="331203" cy="331203"/>
              <a:chOff x="0" y="0"/>
              <a:chExt cx="1913890" cy="1913890"/>
            </a:xfrm>
          </p:grpSpPr>
          <p:sp>
            <p:nvSpPr>
              <p:cNvPr id="4" name="Freeform 4"/>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FCC287"/>
              </a:solidFill>
            </p:spPr>
          </p:sp>
        </p:grpSp>
        <p:grpSp>
          <p:nvGrpSpPr>
            <p:cNvPr id="5" name="Group 5"/>
            <p:cNvGrpSpPr/>
            <p:nvPr/>
          </p:nvGrpSpPr>
          <p:grpSpPr>
            <a:xfrm>
              <a:off x="664779" y="0"/>
              <a:ext cx="331203" cy="331203"/>
              <a:chOff x="0" y="0"/>
              <a:chExt cx="1913890" cy="1913890"/>
            </a:xfrm>
          </p:grpSpPr>
          <p:sp>
            <p:nvSpPr>
              <p:cNvPr id="6" name="Freeform 6"/>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FCC287"/>
              </a:solidFill>
            </p:spPr>
          </p:sp>
        </p:grpSp>
        <p:grpSp>
          <p:nvGrpSpPr>
            <p:cNvPr id="7" name="Group 7"/>
            <p:cNvGrpSpPr/>
            <p:nvPr/>
          </p:nvGrpSpPr>
          <p:grpSpPr>
            <a:xfrm>
              <a:off x="1321644" y="0"/>
              <a:ext cx="331203" cy="331203"/>
              <a:chOff x="0" y="0"/>
              <a:chExt cx="1913890" cy="1913890"/>
            </a:xfrm>
          </p:grpSpPr>
          <p:sp>
            <p:nvSpPr>
              <p:cNvPr id="8" name="Freeform 8"/>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FCC287"/>
              </a:solidFill>
            </p:spPr>
          </p:sp>
        </p:grpSp>
      </p:grpSp>
      <p:grpSp>
        <p:nvGrpSpPr>
          <p:cNvPr id="9" name="Group 9"/>
          <p:cNvGrpSpPr/>
          <p:nvPr/>
        </p:nvGrpSpPr>
        <p:grpSpPr>
          <a:xfrm>
            <a:off x="6768" y="0"/>
            <a:ext cx="9137232" cy="4534402"/>
            <a:chOff x="0" y="0"/>
            <a:chExt cx="12182976" cy="6045869"/>
          </a:xfrm>
        </p:grpSpPr>
        <p:pic>
          <p:nvPicPr>
            <p:cNvPr id="10" name="Picture 10"/>
            <p:cNvPicPr>
              <a:picLocks noChangeAspect="1"/>
            </p:cNvPicPr>
            <p:nvPr/>
          </p:nvPicPr>
          <p:blipFill>
            <a:blip r:embed="rId2"/>
            <a:srcRect t="16916" b="16916"/>
            <a:stretch>
              <a:fillRect/>
            </a:stretch>
          </p:blipFill>
          <p:spPr>
            <a:xfrm>
              <a:off x="0" y="0"/>
              <a:ext cx="12182976" cy="6045869"/>
            </a:xfrm>
            <a:prstGeom prst="rect">
              <a:avLst/>
            </a:prstGeom>
          </p:spPr>
        </p:pic>
      </p:grpSp>
      <p:sp>
        <p:nvSpPr>
          <p:cNvPr id="11" name="Freeform 11"/>
          <p:cNvSpPr/>
          <p:nvPr/>
        </p:nvSpPr>
        <p:spPr>
          <a:xfrm>
            <a:off x="10587676" y="3803712"/>
            <a:ext cx="2184126" cy="730689"/>
          </a:xfrm>
          <a:custGeom>
            <a:avLst/>
            <a:gdLst/>
            <a:ahLst/>
            <a:cxnLst/>
            <a:rect l="l" t="t" r="r" b="b"/>
            <a:pathLst>
              <a:path w="2184126" h="730689">
                <a:moveTo>
                  <a:pt x="0" y="0"/>
                </a:moveTo>
                <a:lnTo>
                  <a:pt x="2184126" y="0"/>
                </a:lnTo>
                <a:lnTo>
                  <a:pt x="2184126" y="730690"/>
                </a:lnTo>
                <a:lnTo>
                  <a:pt x="0" y="73069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2" name="Freeform 12"/>
          <p:cNvSpPr/>
          <p:nvPr/>
        </p:nvSpPr>
        <p:spPr>
          <a:xfrm>
            <a:off x="17123945" y="3945459"/>
            <a:ext cx="4718311" cy="4752878"/>
          </a:xfrm>
          <a:custGeom>
            <a:avLst/>
            <a:gdLst/>
            <a:ahLst/>
            <a:cxnLst/>
            <a:rect l="l" t="t" r="r" b="b"/>
            <a:pathLst>
              <a:path w="4718311" h="4752878">
                <a:moveTo>
                  <a:pt x="0" y="0"/>
                </a:moveTo>
                <a:lnTo>
                  <a:pt x="4718311" y="0"/>
                </a:lnTo>
                <a:lnTo>
                  <a:pt x="4718311" y="4752878"/>
                </a:lnTo>
                <a:lnTo>
                  <a:pt x="0" y="475287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13" name="Group 13"/>
          <p:cNvGrpSpPr/>
          <p:nvPr/>
        </p:nvGrpSpPr>
        <p:grpSpPr>
          <a:xfrm>
            <a:off x="2425196" y="5872423"/>
            <a:ext cx="1059513" cy="190712"/>
            <a:chOff x="0" y="0"/>
            <a:chExt cx="1412684" cy="254283"/>
          </a:xfrm>
        </p:grpSpPr>
        <p:grpSp>
          <p:nvGrpSpPr>
            <p:cNvPr id="14" name="Group 14"/>
            <p:cNvGrpSpPr>
              <a:grpSpLocks noChangeAspect="1"/>
            </p:cNvGrpSpPr>
            <p:nvPr/>
          </p:nvGrpSpPr>
          <p:grpSpPr>
            <a:xfrm>
              <a:off x="0" y="0"/>
              <a:ext cx="1412684" cy="254283"/>
              <a:chOff x="0" y="0"/>
              <a:chExt cx="1270000" cy="228600"/>
            </a:xfrm>
          </p:grpSpPr>
          <p:sp>
            <p:nvSpPr>
              <p:cNvPr id="15" name="Freeform 15"/>
              <p:cNvSpPr/>
              <p:nvPr/>
            </p:nvSpPr>
            <p:spPr>
              <a:xfrm>
                <a:off x="-5645" y="-183"/>
                <a:ext cx="1281290" cy="228966"/>
              </a:xfrm>
              <a:custGeom>
                <a:avLst/>
                <a:gdLst/>
                <a:ahLst/>
                <a:cxnLst/>
                <a:rect l="l" t="t" r="r" b="b"/>
                <a:pathLst>
                  <a:path w="1281290" h="228966">
                    <a:moveTo>
                      <a:pt x="119945" y="183"/>
                    </a:moveTo>
                    <a:lnTo>
                      <a:pt x="1161345" y="183"/>
                    </a:lnTo>
                    <a:cubicBezTo>
                      <a:pt x="1202302" y="0"/>
                      <a:pt x="1240227" y="21745"/>
                      <a:pt x="1260759" y="57185"/>
                    </a:cubicBezTo>
                    <a:cubicBezTo>
                      <a:pt x="1281290" y="92625"/>
                      <a:pt x="1281290" y="136341"/>
                      <a:pt x="1260759" y="171781"/>
                    </a:cubicBezTo>
                    <a:cubicBezTo>
                      <a:pt x="1240227" y="207221"/>
                      <a:pt x="1202302" y="228966"/>
                      <a:pt x="1161345" y="228783"/>
                    </a:cubicBezTo>
                    <a:lnTo>
                      <a:pt x="119945" y="228783"/>
                    </a:lnTo>
                    <a:cubicBezTo>
                      <a:pt x="78988" y="228966"/>
                      <a:pt x="41063" y="207221"/>
                      <a:pt x="20531" y="171781"/>
                    </a:cubicBezTo>
                    <a:cubicBezTo>
                      <a:pt x="0" y="136341"/>
                      <a:pt x="0" y="92625"/>
                      <a:pt x="20531" y="57185"/>
                    </a:cubicBezTo>
                    <a:cubicBezTo>
                      <a:pt x="41063" y="21745"/>
                      <a:pt x="78988" y="0"/>
                      <a:pt x="119945" y="183"/>
                    </a:cubicBezTo>
                    <a:close/>
                  </a:path>
                </a:pathLst>
              </a:custGeom>
              <a:solidFill>
                <a:srgbClr val="494F56"/>
              </a:solidFill>
            </p:spPr>
          </p:sp>
          <p:sp>
            <p:nvSpPr>
              <p:cNvPr id="16" name="Freeform 16"/>
              <p:cNvSpPr/>
              <p:nvPr/>
            </p:nvSpPr>
            <p:spPr>
              <a:xfrm>
                <a:off x="-5645" y="-183"/>
                <a:ext cx="862190" cy="228966"/>
              </a:xfrm>
              <a:custGeom>
                <a:avLst/>
                <a:gdLst/>
                <a:ahLst/>
                <a:cxnLst/>
                <a:rect l="l" t="t" r="r" b="b"/>
                <a:pathLst>
                  <a:path w="862190" h="228966">
                    <a:moveTo>
                      <a:pt x="119945" y="183"/>
                    </a:moveTo>
                    <a:lnTo>
                      <a:pt x="742245" y="183"/>
                    </a:lnTo>
                    <a:cubicBezTo>
                      <a:pt x="783202" y="0"/>
                      <a:pt x="821127" y="21745"/>
                      <a:pt x="841659" y="57185"/>
                    </a:cubicBezTo>
                    <a:cubicBezTo>
                      <a:pt x="862190" y="92625"/>
                      <a:pt x="862190" y="136341"/>
                      <a:pt x="841659" y="171781"/>
                    </a:cubicBezTo>
                    <a:cubicBezTo>
                      <a:pt x="821127" y="207221"/>
                      <a:pt x="783202" y="228966"/>
                      <a:pt x="742245" y="228783"/>
                    </a:cubicBezTo>
                    <a:lnTo>
                      <a:pt x="119945" y="228783"/>
                    </a:lnTo>
                    <a:cubicBezTo>
                      <a:pt x="78988" y="228966"/>
                      <a:pt x="41063" y="207221"/>
                      <a:pt x="20531" y="171781"/>
                    </a:cubicBezTo>
                    <a:cubicBezTo>
                      <a:pt x="0" y="136341"/>
                      <a:pt x="0" y="92625"/>
                      <a:pt x="20531" y="57185"/>
                    </a:cubicBezTo>
                    <a:cubicBezTo>
                      <a:pt x="41063" y="21745"/>
                      <a:pt x="78988" y="0"/>
                      <a:pt x="119945" y="183"/>
                    </a:cubicBezTo>
                    <a:close/>
                  </a:path>
                </a:pathLst>
              </a:custGeom>
              <a:solidFill>
                <a:srgbClr val="FFFFFF"/>
              </a:solidFill>
            </p:spPr>
          </p:sp>
        </p:grpSp>
      </p:grpSp>
      <p:grpSp>
        <p:nvGrpSpPr>
          <p:cNvPr id="17" name="Group 17"/>
          <p:cNvGrpSpPr/>
          <p:nvPr/>
        </p:nvGrpSpPr>
        <p:grpSpPr>
          <a:xfrm>
            <a:off x="2187824" y="5200650"/>
            <a:ext cx="1534258" cy="1534258"/>
            <a:chOff x="0" y="0"/>
            <a:chExt cx="1913890" cy="1913890"/>
          </a:xfrm>
        </p:grpSpPr>
        <p:sp>
          <p:nvSpPr>
            <p:cNvPr id="18" name="Freeform 18"/>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FCC287"/>
            </a:solidFill>
          </p:spPr>
        </p:sp>
      </p:grpSp>
      <p:sp>
        <p:nvSpPr>
          <p:cNvPr id="19" name="Freeform 19"/>
          <p:cNvSpPr/>
          <p:nvPr/>
        </p:nvSpPr>
        <p:spPr>
          <a:xfrm>
            <a:off x="2831755" y="5392572"/>
            <a:ext cx="381761" cy="1131364"/>
          </a:xfrm>
          <a:custGeom>
            <a:avLst/>
            <a:gdLst/>
            <a:ahLst/>
            <a:cxnLst/>
            <a:rect l="l" t="t" r="r" b="b"/>
            <a:pathLst>
              <a:path w="381761" h="1131364">
                <a:moveTo>
                  <a:pt x="0" y="0"/>
                </a:moveTo>
                <a:lnTo>
                  <a:pt x="381760" y="0"/>
                </a:lnTo>
                <a:lnTo>
                  <a:pt x="381760" y="1131364"/>
                </a:lnTo>
                <a:lnTo>
                  <a:pt x="0" y="113136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20" name="Freeform 20"/>
          <p:cNvSpPr/>
          <p:nvPr/>
        </p:nvSpPr>
        <p:spPr>
          <a:xfrm>
            <a:off x="4127573" y="7824943"/>
            <a:ext cx="6164781" cy="1591564"/>
          </a:xfrm>
          <a:custGeom>
            <a:avLst/>
            <a:gdLst/>
            <a:ahLst/>
            <a:cxnLst/>
            <a:rect l="l" t="t" r="r" b="b"/>
            <a:pathLst>
              <a:path w="6164781" h="1591564">
                <a:moveTo>
                  <a:pt x="0" y="0"/>
                </a:moveTo>
                <a:lnTo>
                  <a:pt x="6164781" y="0"/>
                </a:lnTo>
                <a:lnTo>
                  <a:pt x="6164781" y="1591564"/>
                </a:lnTo>
                <a:lnTo>
                  <a:pt x="0" y="1591564"/>
                </a:lnTo>
                <a:lnTo>
                  <a:pt x="0" y="0"/>
                </a:lnTo>
                <a:close/>
              </a:path>
            </a:pathLst>
          </a:custGeom>
          <a:blipFill>
            <a:blip r:embed="rId9"/>
            <a:stretch>
              <a:fillRect t="-4227" b="-4227"/>
            </a:stretch>
          </a:blipFill>
        </p:spPr>
      </p:sp>
      <p:sp>
        <p:nvSpPr>
          <p:cNvPr id="21" name="Freeform 21"/>
          <p:cNvSpPr/>
          <p:nvPr/>
        </p:nvSpPr>
        <p:spPr>
          <a:xfrm>
            <a:off x="11453747" y="5678700"/>
            <a:ext cx="5048137" cy="3132709"/>
          </a:xfrm>
          <a:custGeom>
            <a:avLst/>
            <a:gdLst/>
            <a:ahLst/>
            <a:cxnLst/>
            <a:rect l="l" t="t" r="r" b="b"/>
            <a:pathLst>
              <a:path w="5048137" h="3132709">
                <a:moveTo>
                  <a:pt x="0" y="0"/>
                </a:moveTo>
                <a:lnTo>
                  <a:pt x="5048137" y="0"/>
                </a:lnTo>
                <a:lnTo>
                  <a:pt x="5048137" y="3132709"/>
                </a:lnTo>
                <a:lnTo>
                  <a:pt x="0" y="3132709"/>
                </a:lnTo>
                <a:lnTo>
                  <a:pt x="0" y="0"/>
                </a:lnTo>
                <a:close/>
              </a:path>
            </a:pathLst>
          </a:custGeom>
          <a:blipFill>
            <a:blip r:embed="rId10"/>
            <a:stretch>
              <a:fillRect/>
            </a:stretch>
          </a:blipFill>
        </p:spPr>
      </p:sp>
      <p:sp>
        <p:nvSpPr>
          <p:cNvPr id="22" name="TextBox 22"/>
          <p:cNvSpPr txBox="1"/>
          <p:nvPr/>
        </p:nvSpPr>
        <p:spPr>
          <a:xfrm>
            <a:off x="10587676" y="1728435"/>
            <a:ext cx="6373486" cy="1549149"/>
          </a:xfrm>
          <a:prstGeom prst="rect">
            <a:avLst/>
          </a:prstGeom>
        </p:spPr>
        <p:txBody>
          <a:bodyPr lIns="0" tIns="0" rIns="0" bIns="0" rtlCol="0" anchor="t">
            <a:spAutoFit/>
          </a:bodyPr>
          <a:lstStyle/>
          <a:p>
            <a:pPr>
              <a:lnSpc>
                <a:spcPts val="6042"/>
              </a:lnSpc>
            </a:pPr>
            <a:r>
              <a:rPr lang="en-US" sz="5700">
                <a:solidFill>
                  <a:srgbClr val="000000"/>
                </a:solidFill>
                <a:latin typeface="Source Sans Pro Bold"/>
              </a:rPr>
              <a:t>MODELLING PROCESS</a:t>
            </a:r>
          </a:p>
        </p:txBody>
      </p:sp>
      <p:sp>
        <p:nvSpPr>
          <p:cNvPr id="23" name="TextBox 23"/>
          <p:cNvSpPr txBox="1"/>
          <p:nvPr/>
        </p:nvSpPr>
        <p:spPr>
          <a:xfrm>
            <a:off x="4118048" y="5181600"/>
            <a:ext cx="4236479" cy="419100"/>
          </a:xfrm>
          <a:prstGeom prst="rect">
            <a:avLst/>
          </a:prstGeom>
        </p:spPr>
        <p:txBody>
          <a:bodyPr lIns="0" tIns="0" rIns="0" bIns="0" rtlCol="0" anchor="t">
            <a:spAutoFit/>
          </a:bodyPr>
          <a:lstStyle/>
          <a:p>
            <a:pPr>
              <a:lnSpc>
                <a:spcPts val="3359"/>
              </a:lnSpc>
            </a:pPr>
            <a:r>
              <a:rPr lang="en-US" sz="2799">
                <a:solidFill>
                  <a:srgbClr val="FCC287"/>
                </a:solidFill>
                <a:latin typeface="Source Sans Pro Bold"/>
              </a:rPr>
              <a:t>EVALUATION METRICS</a:t>
            </a:r>
          </a:p>
        </p:txBody>
      </p:sp>
      <p:sp>
        <p:nvSpPr>
          <p:cNvPr id="24" name="TextBox 24"/>
          <p:cNvSpPr txBox="1"/>
          <p:nvPr/>
        </p:nvSpPr>
        <p:spPr>
          <a:xfrm>
            <a:off x="4118048" y="5777173"/>
            <a:ext cx="6295860" cy="1663065"/>
          </a:xfrm>
          <a:prstGeom prst="rect">
            <a:avLst/>
          </a:prstGeom>
        </p:spPr>
        <p:txBody>
          <a:bodyPr lIns="0" tIns="0" rIns="0" bIns="0" rtlCol="0" anchor="t">
            <a:spAutoFit/>
          </a:bodyPr>
          <a:lstStyle/>
          <a:p>
            <a:pPr algn="just">
              <a:lnSpc>
                <a:spcPts val="3360"/>
              </a:lnSpc>
            </a:pPr>
            <a:r>
              <a:rPr lang="en-US" sz="2400">
                <a:solidFill>
                  <a:srgbClr val="000000"/>
                </a:solidFill>
                <a:latin typeface="Source Sans Pro"/>
              </a:rPr>
              <a:t>Evaluate model performance using some metrics like </a:t>
            </a:r>
            <a:r>
              <a:rPr lang="en-US" sz="2400">
                <a:solidFill>
                  <a:srgbClr val="000000"/>
                </a:solidFill>
                <a:latin typeface="Source Sans Pro Bold"/>
              </a:rPr>
              <a:t>precision, recall, f1-score, and ROC Curve.</a:t>
            </a:r>
          </a:p>
          <a:p>
            <a:pPr algn="just">
              <a:lnSpc>
                <a:spcPts val="3360"/>
              </a:lnSpc>
            </a:pPr>
            <a:endParaRPr lang="en-US" sz="2400">
              <a:solidFill>
                <a:srgbClr val="000000"/>
              </a:solidFill>
              <a:latin typeface="Source Sans Pro Bold"/>
            </a:endParaRPr>
          </a:p>
          <a:p>
            <a:pPr algn="just">
              <a:lnSpc>
                <a:spcPts val="3360"/>
              </a:lnSpc>
            </a:pPr>
            <a:r>
              <a:rPr lang="en-US" sz="2400">
                <a:solidFill>
                  <a:srgbClr val="000000"/>
                </a:solidFill>
                <a:latin typeface="Source Sans Pro"/>
              </a:rPr>
              <a:t>Result of Precision, Recall, &amp; f1 Score from model</a:t>
            </a:r>
          </a:p>
        </p:txBody>
      </p:sp>
      <p:sp>
        <p:nvSpPr>
          <p:cNvPr id="25" name="TextBox 25"/>
          <p:cNvSpPr txBox="1"/>
          <p:nvPr/>
        </p:nvSpPr>
        <p:spPr>
          <a:xfrm>
            <a:off x="11527339" y="5133975"/>
            <a:ext cx="6295860" cy="405765"/>
          </a:xfrm>
          <a:prstGeom prst="rect">
            <a:avLst/>
          </a:prstGeom>
        </p:spPr>
        <p:txBody>
          <a:bodyPr lIns="0" tIns="0" rIns="0" bIns="0" rtlCol="0" anchor="t">
            <a:spAutoFit/>
          </a:bodyPr>
          <a:lstStyle/>
          <a:p>
            <a:pPr algn="just">
              <a:lnSpc>
                <a:spcPts val="3360"/>
              </a:lnSpc>
            </a:pPr>
            <a:r>
              <a:rPr lang="en-US" sz="2400">
                <a:solidFill>
                  <a:srgbClr val="000000"/>
                </a:solidFill>
                <a:latin typeface="Source Sans Pro"/>
              </a:rPr>
              <a:t>Result of ROC Curve :</a:t>
            </a:r>
          </a:p>
        </p:txBody>
      </p:sp>
      <p:sp>
        <p:nvSpPr>
          <p:cNvPr id="26" name="TextBox 26"/>
          <p:cNvSpPr txBox="1"/>
          <p:nvPr/>
        </p:nvSpPr>
        <p:spPr>
          <a:xfrm>
            <a:off x="11529418" y="8991900"/>
            <a:ext cx="4972466" cy="674342"/>
          </a:xfrm>
          <a:prstGeom prst="rect">
            <a:avLst/>
          </a:prstGeom>
        </p:spPr>
        <p:txBody>
          <a:bodyPr lIns="0" tIns="0" rIns="0" bIns="0" rtlCol="0" anchor="t">
            <a:spAutoFit/>
          </a:bodyPr>
          <a:lstStyle/>
          <a:p>
            <a:pPr algn="just">
              <a:lnSpc>
                <a:spcPts val="2731"/>
              </a:lnSpc>
            </a:pPr>
            <a:r>
              <a:rPr lang="en-US" sz="1951">
                <a:solidFill>
                  <a:srgbClr val="000000"/>
                </a:solidFill>
                <a:latin typeface="Source Sans Pro"/>
              </a:rPr>
              <a:t>*Conclusion for detailed information about evaluation</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587676" y="1256817"/>
            <a:ext cx="1239636" cy="248402"/>
            <a:chOff x="0" y="0"/>
            <a:chExt cx="1652847" cy="331203"/>
          </a:xfrm>
        </p:grpSpPr>
        <p:grpSp>
          <p:nvGrpSpPr>
            <p:cNvPr id="3" name="Group 3"/>
            <p:cNvGrpSpPr/>
            <p:nvPr/>
          </p:nvGrpSpPr>
          <p:grpSpPr>
            <a:xfrm>
              <a:off x="0" y="0"/>
              <a:ext cx="331203" cy="331203"/>
              <a:chOff x="0" y="0"/>
              <a:chExt cx="1913890" cy="1913890"/>
            </a:xfrm>
          </p:grpSpPr>
          <p:sp>
            <p:nvSpPr>
              <p:cNvPr id="4" name="Freeform 4"/>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FCC287"/>
              </a:solidFill>
            </p:spPr>
          </p:sp>
        </p:grpSp>
        <p:grpSp>
          <p:nvGrpSpPr>
            <p:cNvPr id="5" name="Group 5"/>
            <p:cNvGrpSpPr/>
            <p:nvPr/>
          </p:nvGrpSpPr>
          <p:grpSpPr>
            <a:xfrm>
              <a:off x="664779" y="0"/>
              <a:ext cx="331203" cy="331203"/>
              <a:chOff x="0" y="0"/>
              <a:chExt cx="1913890" cy="1913890"/>
            </a:xfrm>
          </p:grpSpPr>
          <p:sp>
            <p:nvSpPr>
              <p:cNvPr id="6" name="Freeform 6"/>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FCC287"/>
              </a:solidFill>
            </p:spPr>
          </p:sp>
        </p:grpSp>
        <p:grpSp>
          <p:nvGrpSpPr>
            <p:cNvPr id="7" name="Group 7"/>
            <p:cNvGrpSpPr/>
            <p:nvPr/>
          </p:nvGrpSpPr>
          <p:grpSpPr>
            <a:xfrm>
              <a:off x="1321644" y="0"/>
              <a:ext cx="331203" cy="331203"/>
              <a:chOff x="0" y="0"/>
              <a:chExt cx="1913890" cy="1913890"/>
            </a:xfrm>
          </p:grpSpPr>
          <p:sp>
            <p:nvSpPr>
              <p:cNvPr id="8" name="Freeform 8"/>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FCC287"/>
              </a:solidFill>
            </p:spPr>
          </p:sp>
        </p:grpSp>
      </p:grpSp>
      <p:grpSp>
        <p:nvGrpSpPr>
          <p:cNvPr id="9" name="Group 9"/>
          <p:cNvGrpSpPr/>
          <p:nvPr/>
        </p:nvGrpSpPr>
        <p:grpSpPr>
          <a:xfrm>
            <a:off x="2168774" y="5200650"/>
            <a:ext cx="1534258" cy="1534258"/>
            <a:chOff x="0" y="0"/>
            <a:chExt cx="1913890" cy="1913890"/>
          </a:xfrm>
        </p:grpSpPr>
        <p:sp>
          <p:nvSpPr>
            <p:cNvPr id="10" name="Freeform 10"/>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FCC287"/>
            </a:solidFill>
          </p:spPr>
        </p:sp>
      </p:grpSp>
      <p:grpSp>
        <p:nvGrpSpPr>
          <p:cNvPr id="11" name="Group 11"/>
          <p:cNvGrpSpPr/>
          <p:nvPr/>
        </p:nvGrpSpPr>
        <p:grpSpPr>
          <a:xfrm>
            <a:off x="6768" y="0"/>
            <a:ext cx="9137232" cy="4534402"/>
            <a:chOff x="0" y="0"/>
            <a:chExt cx="12182976" cy="6045869"/>
          </a:xfrm>
        </p:grpSpPr>
        <p:pic>
          <p:nvPicPr>
            <p:cNvPr id="12" name="Picture 12"/>
            <p:cNvPicPr>
              <a:picLocks noChangeAspect="1"/>
            </p:cNvPicPr>
            <p:nvPr/>
          </p:nvPicPr>
          <p:blipFill>
            <a:blip r:embed="rId2"/>
            <a:srcRect t="16916" b="16916"/>
            <a:stretch>
              <a:fillRect/>
            </a:stretch>
          </p:blipFill>
          <p:spPr>
            <a:xfrm>
              <a:off x="0" y="0"/>
              <a:ext cx="12182976" cy="6045869"/>
            </a:xfrm>
            <a:prstGeom prst="rect">
              <a:avLst/>
            </a:prstGeom>
          </p:spPr>
        </p:pic>
      </p:grpSp>
      <p:sp>
        <p:nvSpPr>
          <p:cNvPr id="13" name="Freeform 13"/>
          <p:cNvSpPr/>
          <p:nvPr/>
        </p:nvSpPr>
        <p:spPr>
          <a:xfrm>
            <a:off x="10587676" y="3803712"/>
            <a:ext cx="2184126" cy="730689"/>
          </a:xfrm>
          <a:custGeom>
            <a:avLst/>
            <a:gdLst/>
            <a:ahLst/>
            <a:cxnLst/>
            <a:rect l="l" t="t" r="r" b="b"/>
            <a:pathLst>
              <a:path w="2184126" h="730689">
                <a:moveTo>
                  <a:pt x="0" y="0"/>
                </a:moveTo>
                <a:lnTo>
                  <a:pt x="2184126" y="0"/>
                </a:lnTo>
                <a:lnTo>
                  <a:pt x="2184126" y="730690"/>
                </a:lnTo>
                <a:lnTo>
                  <a:pt x="0" y="73069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4" name="Freeform 14"/>
          <p:cNvSpPr/>
          <p:nvPr/>
        </p:nvSpPr>
        <p:spPr>
          <a:xfrm>
            <a:off x="17123945" y="3945459"/>
            <a:ext cx="4718311" cy="4752878"/>
          </a:xfrm>
          <a:custGeom>
            <a:avLst/>
            <a:gdLst/>
            <a:ahLst/>
            <a:cxnLst/>
            <a:rect l="l" t="t" r="r" b="b"/>
            <a:pathLst>
              <a:path w="4718311" h="4752878">
                <a:moveTo>
                  <a:pt x="0" y="0"/>
                </a:moveTo>
                <a:lnTo>
                  <a:pt x="4718311" y="0"/>
                </a:lnTo>
                <a:lnTo>
                  <a:pt x="4718311" y="4752878"/>
                </a:lnTo>
                <a:lnTo>
                  <a:pt x="0" y="475287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5" name="TextBox 15"/>
          <p:cNvSpPr txBox="1"/>
          <p:nvPr/>
        </p:nvSpPr>
        <p:spPr>
          <a:xfrm>
            <a:off x="10587676" y="1728435"/>
            <a:ext cx="6373486" cy="1549149"/>
          </a:xfrm>
          <a:prstGeom prst="rect">
            <a:avLst/>
          </a:prstGeom>
        </p:spPr>
        <p:txBody>
          <a:bodyPr lIns="0" tIns="0" rIns="0" bIns="0" rtlCol="0" anchor="t">
            <a:spAutoFit/>
          </a:bodyPr>
          <a:lstStyle/>
          <a:p>
            <a:pPr>
              <a:lnSpc>
                <a:spcPts val="6042"/>
              </a:lnSpc>
            </a:pPr>
            <a:r>
              <a:rPr lang="en-US" sz="5700">
                <a:solidFill>
                  <a:srgbClr val="000000"/>
                </a:solidFill>
                <a:latin typeface="Source Sans Pro Bold"/>
              </a:rPr>
              <a:t>MODELLING PROCESS</a:t>
            </a:r>
          </a:p>
        </p:txBody>
      </p:sp>
      <p:grpSp>
        <p:nvGrpSpPr>
          <p:cNvPr id="16" name="Group 16"/>
          <p:cNvGrpSpPr/>
          <p:nvPr/>
        </p:nvGrpSpPr>
        <p:grpSpPr>
          <a:xfrm>
            <a:off x="2168774" y="5200650"/>
            <a:ext cx="1534258" cy="1534258"/>
            <a:chOff x="0" y="0"/>
            <a:chExt cx="1913890" cy="1913890"/>
          </a:xfrm>
        </p:grpSpPr>
        <p:sp>
          <p:nvSpPr>
            <p:cNvPr id="17" name="Freeform 17"/>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FCC287"/>
            </a:solidFill>
          </p:spPr>
        </p:sp>
      </p:grpSp>
      <p:sp>
        <p:nvSpPr>
          <p:cNvPr id="18" name="Freeform 18"/>
          <p:cNvSpPr/>
          <p:nvPr/>
        </p:nvSpPr>
        <p:spPr>
          <a:xfrm>
            <a:off x="2555852" y="5502421"/>
            <a:ext cx="760102" cy="911667"/>
          </a:xfrm>
          <a:custGeom>
            <a:avLst/>
            <a:gdLst/>
            <a:ahLst/>
            <a:cxnLst/>
            <a:rect l="l" t="t" r="r" b="b"/>
            <a:pathLst>
              <a:path w="760102" h="911667">
                <a:moveTo>
                  <a:pt x="0" y="0"/>
                </a:moveTo>
                <a:lnTo>
                  <a:pt x="760102" y="0"/>
                </a:lnTo>
                <a:lnTo>
                  <a:pt x="760102" y="911666"/>
                </a:lnTo>
                <a:lnTo>
                  <a:pt x="0" y="91166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9" name="Freeform 19"/>
          <p:cNvSpPr/>
          <p:nvPr/>
        </p:nvSpPr>
        <p:spPr>
          <a:xfrm>
            <a:off x="12953566" y="5135465"/>
            <a:ext cx="1593058" cy="1984478"/>
          </a:xfrm>
          <a:custGeom>
            <a:avLst/>
            <a:gdLst/>
            <a:ahLst/>
            <a:cxnLst/>
            <a:rect l="l" t="t" r="r" b="b"/>
            <a:pathLst>
              <a:path w="1593058" h="1984478">
                <a:moveTo>
                  <a:pt x="0" y="0"/>
                </a:moveTo>
                <a:lnTo>
                  <a:pt x="1593058" y="0"/>
                </a:lnTo>
                <a:lnTo>
                  <a:pt x="1593058" y="1984478"/>
                </a:lnTo>
                <a:lnTo>
                  <a:pt x="0" y="1984478"/>
                </a:lnTo>
                <a:lnTo>
                  <a:pt x="0" y="0"/>
                </a:lnTo>
                <a:close/>
              </a:path>
            </a:pathLst>
          </a:custGeom>
          <a:blipFill>
            <a:blip r:embed="rId9"/>
            <a:stretch>
              <a:fillRect l="-67079" r="-331202"/>
            </a:stretch>
          </a:blipFill>
        </p:spPr>
      </p:sp>
      <p:sp>
        <p:nvSpPr>
          <p:cNvPr id="20" name="Freeform 20"/>
          <p:cNvSpPr/>
          <p:nvPr/>
        </p:nvSpPr>
        <p:spPr>
          <a:xfrm>
            <a:off x="4156148" y="7668838"/>
            <a:ext cx="6141815" cy="1701762"/>
          </a:xfrm>
          <a:custGeom>
            <a:avLst/>
            <a:gdLst/>
            <a:ahLst/>
            <a:cxnLst/>
            <a:rect l="l" t="t" r="r" b="b"/>
            <a:pathLst>
              <a:path w="6141815" h="1701762">
                <a:moveTo>
                  <a:pt x="0" y="0"/>
                </a:moveTo>
                <a:lnTo>
                  <a:pt x="6141816" y="0"/>
                </a:lnTo>
                <a:lnTo>
                  <a:pt x="6141816" y="1701762"/>
                </a:lnTo>
                <a:lnTo>
                  <a:pt x="0" y="1701762"/>
                </a:lnTo>
                <a:lnTo>
                  <a:pt x="0" y="0"/>
                </a:lnTo>
                <a:close/>
              </a:path>
            </a:pathLst>
          </a:custGeom>
          <a:blipFill>
            <a:blip r:embed="rId10"/>
            <a:stretch>
              <a:fillRect/>
            </a:stretch>
          </a:blipFill>
        </p:spPr>
      </p:sp>
      <p:sp>
        <p:nvSpPr>
          <p:cNvPr id="21" name="TextBox 21"/>
          <p:cNvSpPr txBox="1"/>
          <p:nvPr/>
        </p:nvSpPr>
        <p:spPr>
          <a:xfrm>
            <a:off x="4118048" y="5181600"/>
            <a:ext cx="4236479" cy="419100"/>
          </a:xfrm>
          <a:prstGeom prst="rect">
            <a:avLst/>
          </a:prstGeom>
        </p:spPr>
        <p:txBody>
          <a:bodyPr lIns="0" tIns="0" rIns="0" bIns="0" rtlCol="0" anchor="t">
            <a:spAutoFit/>
          </a:bodyPr>
          <a:lstStyle/>
          <a:p>
            <a:pPr>
              <a:lnSpc>
                <a:spcPts val="3359"/>
              </a:lnSpc>
            </a:pPr>
            <a:r>
              <a:rPr lang="en-US" sz="2799">
                <a:solidFill>
                  <a:srgbClr val="FCC287"/>
                </a:solidFill>
                <a:latin typeface="Source Sans Pro Bold"/>
              </a:rPr>
              <a:t>SAVE MODEL</a:t>
            </a:r>
          </a:p>
        </p:txBody>
      </p:sp>
      <p:sp>
        <p:nvSpPr>
          <p:cNvPr id="22" name="TextBox 22"/>
          <p:cNvSpPr txBox="1"/>
          <p:nvPr/>
        </p:nvSpPr>
        <p:spPr>
          <a:xfrm>
            <a:off x="4118048" y="5796223"/>
            <a:ext cx="6295860" cy="1243965"/>
          </a:xfrm>
          <a:prstGeom prst="rect">
            <a:avLst/>
          </a:prstGeom>
        </p:spPr>
        <p:txBody>
          <a:bodyPr lIns="0" tIns="0" rIns="0" bIns="0" rtlCol="0" anchor="t">
            <a:spAutoFit/>
          </a:bodyPr>
          <a:lstStyle/>
          <a:p>
            <a:pPr algn="just">
              <a:lnSpc>
                <a:spcPts val="3360"/>
              </a:lnSpc>
            </a:pPr>
            <a:r>
              <a:rPr lang="en-US" sz="2400">
                <a:solidFill>
                  <a:srgbClr val="000000"/>
                </a:solidFill>
                <a:latin typeface="Source Sans Pro"/>
              </a:rPr>
              <a:t>Model can be save for using in application that need this model. We can save the model with using library called Pickle.</a:t>
            </a:r>
          </a:p>
        </p:txBody>
      </p:sp>
      <p:sp>
        <p:nvSpPr>
          <p:cNvPr id="23" name="Freeform 23"/>
          <p:cNvSpPr/>
          <p:nvPr/>
        </p:nvSpPr>
        <p:spPr>
          <a:xfrm>
            <a:off x="11708314" y="7433748"/>
            <a:ext cx="4083562" cy="1984478"/>
          </a:xfrm>
          <a:custGeom>
            <a:avLst/>
            <a:gdLst/>
            <a:ahLst/>
            <a:cxnLst/>
            <a:rect l="l" t="t" r="r" b="b"/>
            <a:pathLst>
              <a:path w="4083562" h="1984478">
                <a:moveTo>
                  <a:pt x="0" y="0"/>
                </a:moveTo>
                <a:lnTo>
                  <a:pt x="4083562" y="0"/>
                </a:lnTo>
                <a:lnTo>
                  <a:pt x="4083562" y="1984477"/>
                </a:lnTo>
                <a:lnTo>
                  <a:pt x="0" y="1984477"/>
                </a:lnTo>
                <a:lnTo>
                  <a:pt x="0" y="0"/>
                </a:lnTo>
                <a:close/>
              </a:path>
            </a:pathLst>
          </a:custGeom>
          <a:blipFill>
            <a:blip r:embed="rId9"/>
            <a:stretch>
              <a:fillRect l="-71642" r="-22744"/>
            </a:stretch>
          </a:blipFill>
        </p:spPr>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337555" y="1194480"/>
            <a:ext cx="1239636" cy="248402"/>
            <a:chOff x="0" y="0"/>
            <a:chExt cx="1652847" cy="331203"/>
          </a:xfrm>
        </p:grpSpPr>
        <p:grpSp>
          <p:nvGrpSpPr>
            <p:cNvPr id="3" name="Group 3"/>
            <p:cNvGrpSpPr/>
            <p:nvPr/>
          </p:nvGrpSpPr>
          <p:grpSpPr>
            <a:xfrm>
              <a:off x="0" y="0"/>
              <a:ext cx="331203" cy="331203"/>
              <a:chOff x="0" y="0"/>
              <a:chExt cx="1913890" cy="1913890"/>
            </a:xfrm>
          </p:grpSpPr>
          <p:sp>
            <p:nvSpPr>
              <p:cNvPr id="4" name="Freeform 4"/>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FCC287"/>
              </a:solidFill>
            </p:spPr>
          </p:sp>
        </p:grpSp>
        <p:grpSp>
          <p:nvGrpSpPr>
            <p:cNvPr id="5" name="Group 5"/>
            <p:cNvGrpSpPr/>
            <p:nvPr/>
          </p:nvGrpSpPr>
          <p:grpSpPr>
            <a:xfrm>
              <a:off x="664779" y="0"/>
              <a:ext cx="331203" cy="331203"/>
              <a:chOff x="0" y="0"/>
              <a:chExt cx="1913890" cy="1913890"/>
            </a:xfrm>
          </p:grpSpPr>
          <p:sp>
            <p:nvSpPr>
              <p:cNvPr id="6" name="Freeform 6"/>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FCC287"/>
              </a:solidFill>
            </p:spPr>
          </p:sp>
        </p:grpSp>
        <p:grpSp>
          <p:nvGrpSpPr>
            <p:cNvPr id="7" name="Group 7"/>
            <p:cNvGrpSpPr/>
            <p:nvPr/>
          </p:nvGrpSpPr>
          <p:grpSpPr>
            <a:xfrm>
              <a:off x="1321644" y="0"/>
              <a:ext cx="331203" cy="331203"/>
              <a:chOff x="0" y="0"/>
              <a:chExt cx="1913890" cy="1913890"/>
            </a:xfrm>
          </p:grpSpPr>
          <p:sp>
            <p:nvSpPr>
              <p:cNvPr id="8" name="Freeform 8"/>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FCC287"/>
              </a:solidFill>
            </p:spPr>
          </p:sp>
        </p:grpSp>
      </p:grpSp>
      <p:sp>
        <p:nvSpPr>
          <p:cNvPr id="9" name="TextBox 9"/>
          <p:cNvSpPr txBox="1"/>
          <p:nvPr/>
        </p:nvSpPr>
        <p:spPr>
          <a:xfrm>
            <a:off x="2337555" y="1666098"/>
            <a:ext cx="8240422" cy="787149"/>
          </a:xfrm>
          <a:prstGeom prst="rect">
            <a:avLst/>
          </a:prstGeom>
        </p:spPr>
        <p:txBody>
          <a:bodyPr lIns="0" tIns="0" rIns="0" bIns="0" rtlCol="0" anchor="t">
            <a:spAutoFit/>
          </a:bodyPr>
          <a:lstStyle/>
          <a:p>
            <a:pPr>
              <a:lnSpc>
                <a:spcPts val="6042"/>
              </a:lnSpc>
            </a:pPr>
            <a:r>
              <a:rPr lang="en-US" sz="5700">
                <a:solidFill>
                  <a:srgbClr val="000000"/>
                </a:solidFill>
                <a:latin typeface="Source Sans Pro Bold"/>
              </a:rPr>
              <a:t>CONCLUSION</a:t>
            </a:r>
          </a:p>
        </p:txBody>
      </p:sp>
      <p:sp>
        <p:nvSpPr>
          <p:cNvPr id="10" name="Freeform 10"/>
          <p:cNvSpPr/>
          <p:nvPr/>
        </p:nvSpPr>
        <p:spPr>
          <a:xfrm>
            <a:off x="13624498" y="-4042951"/>
            <a:ext cx="6020419" cy="6064524"/>
          </a:xfrm>
          <a:custGeom>
            <a:avLst/>
            <a:gdLst/>
            <a:ahLst/>
            <a:cxnLst/>
            <a:rect l="l" t="t" r="r" b="b"/>
            <a:pathLst>
              <a:path w="6020419" h="6064524">
                <a:moveTo>
                  <a:pt x="0" y="0"/>
                </a:moveTo>
                <a:lnTo>
                  <a:pt x="6020419" y="0"/>
                </a:lnTo>
                <a:lnTo>
                  <a:pt x="6020419" y="6064524"/>
                </a:lnTo>
                <a:lnTo>
                  <a:pt x="0" y="606452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1" name="Freeform 11"/>
          <p:cNvSpPr/>
          <p:nvPr/>
        </p:nvSpPr>
        <p:spPr>
          <a:xfrm rot="5400000">
            <a:off x="16641521" y="8609495"/>
            <a:ext cx="610965" cy="624592"/>
          </a:xfrm>
          <a:custGeom>
            <a:avLst/>
            <a:gdLst/>
            <a:ahLst/>
            <a:cxnLst/>
            <a:rect l="l" t="t" r="r" b="b"/>
            <a:pathLst>
              <a:path w="610965" h="624592">
                <a:moveTo>
                  <a:pt x="0" y="0"/>
                </a:moveTo>
                <a:lnTo>
                  <a:pt x="610965" y="0"/>
                </a:lnTo>
                <a:lnTo>
                  <a:pt x="610965" y="624593"/>
                </a:lnTo>
                <a:lnTo>
                  <a:pt x="0" y="62459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2" name="TextBox 12"/>
          <p:cNvSpPr txBox="1"/>
          <p:nvPr/>
        </p:nvSpPr>
        <p:spPr>
          <a:xfrm>
            <a:off x="2140684" y="2595886"/>
            <a:ext cx="14269842" cy="6696456"/>
          </a:xfrm>
          <a:prstGeom prst="rect">
            <a:avLst/>
          </a:prstGeom>
        </p:spPr>
        <p:txBody>
          <a:bodyPr lIns="0" tIns="0" rIns="0" bIns="0" rtlCol="0" anchor="t">
            <a:spAutoFit/>
          </a:bodyPr>
          <a:lstStyle/>
          <a:p>
            <a:pPr marL="518162" lvl="1" indent="-259081" algn="just">
              <a:lnSpc>
                <a:spcPts val="3552"/>
              </a:lnSpc>
              <a:buFont typeface="Arial"/>
              <a:buChar char="•"/>
            </a:pPr>
            <a:r>
              <a:rPr lang="en-US" sz="2400">
                <a:solidFill>
                  <a:srgbClr val="000000"/>
                </a:solidFill>
                <a:latin typeface="Source Sans Pro"/>
              </a:rPr>
              <a:t>The purpose of this project is to </a:t>
            </a:r>
            <a:r>
              <a:rPr lang="en-US" sz="2400">
                <a:solidFill>
                  <a:srgbClr val="000000"/>
                </a:solidFill>
                <a:latin typeface="Source Sans Pro Bold"/>
              </a:rPr>
              <a:t>predict the loan status of prospective borrowers</a:t>
            </a:r>
            <a:r>
              <a:rPr lang="en-US" sz="2400">
                <a:solidFill>
                  <a:srgbClr val="000000"/>
                </a:solidFill>
                <a:latin typeface="Source Sans Pro"/>
              </a:rPr>
              <a:t> so that </a:t>
            </a:r>
            <a:r>
              <a:rPr lang="en-US" sz="2400">
                <a:solidFill>
                  <a:srgbClr val="000000"/>
                </a:solidFill>
                <a:latin typeface="Source Sans Pro Bold"/>
              </a:rPr>
              <a:t>lenders can find out</a:t>
            </a:r>
            <a:r>
              <a:rPr lang="en-US" sz="2400">
                <a:solidFill>
                  <a:srgbClr val="000000"/>
                </a:solidFill>
                <a:latin typeface="Source Sans Pro"/>
              </a:rPr>
              <a:t> the </a:t>
            </a:r>
            <a:r>
              <a:rPr lang="en-US" sz="2400">
                <a:solidFill>
                  <a:srgbClr val="000000"/>
                </a:solidFill>
                <a:latin typeface="Source Sans Pro Bold"/>
              </a:rPr>
              <a:t>eligibility status of granting loans</a:t>
            </a:r>
            <a:r>
              <a:rPr lang="en-US" sz="2400">
                <a:solidFill>
                  <a:srgbClr val="000000"/>
                </a:solidFill>
                <a:latin typeface="Source Sans Pro"/>
              </a:rPr>
              <a:t>.</a:t>
            </a:r>
          </a:p>
          <a:p>
            <a:pPr marL="518162" lvl="1" indent="-259081" algn="just">
              <a:lnSpc>
                <a:spcPts val="3552"/>
              </a:lnSpc>
              <a:buFont typeface="Arial"/>
              <a:buChar char="•"/>
            </a:pPr>
            <a:r>
              <a:rPr lang="en-US" sz="2400">
                <a:solidFill>
                  <a:srgbClr val="000000"/>
                </a:solidFill>
                <a:latin typeface="Source Sans Pro"/>
              </a:rPr>
              <a:t>Many </a:t>
            </a:r>
            <a:r>
              <a:rPr lang="en-US" sz="2400">
                <a:solidFill>
                  <a:srgbClr val="000000"/>
                </a:solidFill>
                <a:latin typeface="Source Sans Pro Bold"/>
              </a:rPr>
              <a:t>columns in the dataset are dropped</a:t>
            </a:r>
            <a:r>
              <a:rPr lang="en-US" sz="2400">
                <a:solidFill>
                  <a:srgbClr val="000000"/>
                </a:solidFill>
                <a:latin typeface="Source Sans Pro"/>
              </a:rPr>
              <a:t>, either because there are many missing values in these columns or these columns are less useful for the process of extracting information later.</a:t>
            </a:r>
          </a:p>
          <a:p>
            <a:pPr marL="518162" lvl="1" indent="-259081" algn="just">
              <a:lnSpc>
                <a:spcPts val="3552"/>
              </a:lnSpc>
              <a:buFont typeface="Arial"/>
              <a:buChar char="•"/>
            </a:pPr>
            <a:r>
              <a:rPr lang="en-US" sz="2400">
                <a:solidFill>
                  <a:srgbClr val="000000"/>
                </a:solidFill>
                <a:latin typeface="Source Sans Pro"/>
              </a:rPr>
              <a:t>From the existing dataset, it turns out that </a:t>
            </a:r>
            <a:r>
              <a:rPr lang="en-US" sz="2400">
                <a:solidFill>
                  <a:srgbClr val="000000"/>
                </a:solidFill>
                <a:latin typeface="Source Sans Pro Bold"/>
              </a:rPr>
              <a:t>more than 70% of the loan status is "Fully Paid"</a:t>
            </a:r>
          </a:p>
          <a:p>
            <a:pPr marL="518162" lvl="1" indent="-259081" algn="just">
              <a:lnSpc>
                <a:spcPts val="3552"/>
              </a:lnSpc>
              <a:buFont typeface="Arial"/>
              <a:buChar char="•"/>
            </a:pPr>
            <a:r>
              <a:rPr lang="en-US" sz="2400">
                <a:solidFill>
                  <a:srgbClr val="000000"/>
                </a:solidFill>
                <a:latin typeface="Source Sans Pro"/>
              </a:rPr>
              <a:t>In this project,</a:t>
            </a:r>
            <a:r>
              <a:rPr lang="en-US" sz="2400">
                <a:solidFill>
                  <a:srgbClr val="000000"/>
                </a:solidFill>
                <a:latin typeface="Source Sans Pro Bold"/>
              </a:rPr>
              <a:t> two</a:t>
            </a:r>
            <a:r>
              <a:rPr lang="en-US" sz="2400">
                <a:solidFill>
                  <a:srgbClr val="000000"/>
                </a:solidFill>
                <a:latin typeface="Source Sans Pro"/>
              </a:rPr>
              <a:t> </a:t>
            </a:r>
            <a:r>
              <a:rPr lang="en-US" sz="2400">
                <a:solidFill>
                  <a:srgbClr val="000000"/>
                </a:solidFill>
                <a:latin typeface="Source Sans Pro Bold"/>
              </a:rPr>
              <a:t>data pre-processing and one Exploratory Data Analysis (EDA)</a:t>
            </a:r>
            <a:r>
              <a:rPr lang="en-US" sz="2400">
                <a:solidFill>
                  <a:srgbClr val="000000"/>
                </a:solidFill>
                <a:latin typeface="Source Sans Pro"/>
              </a:rPr>
              <a:t> were carried out. </a:t>
            </a:r>
            <a:r>
              <a:rPr lang="en-US" sz="2400">
                <a:solidFill>
                  <a:srgbClr val="000000"/>
                </a:solidFill>
                <a:latin typeface="Source Sans Pro Bold"/>
              </a:rPr>
              <a:t>For the EDA process itself, a more in-depth analysis can still be carried out regarding the relationships in the column.</a:t>
            </a:r>
          </a:p>
          <a:p>
            <a:pPr marL="518162" lvl="1" indent="-259081" algn="just">
              <a:lnSpc>
                <a:spcPts val="3552"/>
              </a:lnSpc>
              <a:buFont typeface="Arial"/>
              <a:buChar char="•"/>
            </a:pPr>
            <a:r>
              <a:rPr lang="en-US" sz="2400">
                <a:solidFill>
                  <a:srgbClr val="000000"/>
                </a:solidFill>
                <a:latin typeface="Source Sans Pro"/>
              </a:rPr>
              <a:t>The modeling process uses the </a:t>
            </a:r>
            <a:r>
              <a:rPr lang="en-US" sz="2400">
                <a:solidFill>
                  <a:srgbClr val="000000"/>
                </a:solidFill>
                <a:latin typeface="Source Sans Pro Bold"/>
              </a:rPr>
              <a:t>Logistic Regression model</a:t>
            </a:r>
            <a:r>
              <a:rPr lang="en-US" sz="2400">
                <a:solidFill>
                  <a:srgbClr val="000000"/>
                </a:solidFill>
                <a:latin typeface="Source Sans Pro"/>
              </a:rPr>
              <a:t>, because it uses mathematics to find the relationship between two data factors. It then uses this relationship to predict the value of one factor based on the other factor. I feel this model is suitable to be applied in this case.</a:t>
            </a:r>
          </a:p>
          <a:p>
            <a:pPr marL="518162" lvl="1" indent="-259081" algn="just">
              <a:lnSpc>
                <a:spcPts val="3552"/>
              </a:lnSpc>
              <a:buFont typeface="Arial"/>
              <a:buChar char="•"/>
            </a:pPr>
            <a:r>
              <a:rPr lang="en-US" sz="2400">
                <a:solidFill>
                  <a:srgbClr val="000000"/>
                </a:solidFill>
                <a:latin typeface="Source Sans Pro"/>
              </a:rPr>
              <a:t>In the </a:t>
            </a:r>
            <a:r>
              <a:rPr lang="en-US" sz="2400">
                <a:solidFill>
                  <a:srgbClr val="000000"/>
                </a:solidFill>
                <a:latin typeface="Source Sans Pro Bold"/>
              </a:rPr>
              <a:t>evaluation metrics section</a:t>
            </a:r>
            <a:r>
              <a:rPr lang="en-US" sz="2400">
                <a:solidFill>
                  <a:srgbClr val="000000"/>
                </a:solidFill>
                <a:latin typeface="Source Sans Pro"/>
              </a:rPr>
              <a:t>, I feel that the </a:t>
            </a:r>
            <a:r>
              <a:rPr lang="en-US" sz="2400">
                <a:solidFill>
                  <a:srgbClr val="000000"/>
                </a:solidFill>
                <a:latin typeface="Source Sans Pro Bold"/>
              </a:rPr>
              <a:t>performance of this model can still be improved</a:t>
            </a:r>
            <a:r>
              <a:rPr lang="en-US" sz="2400">
                <a:solidFill>
                  <a:srgbClr val="000000"/>
                </a:solidFill>
                <a:latin typeface="Source Sans Pro"/>
              </a:rPr>
              <a:t>, this is because </a:t>
            </a:r>
            <a:r>
              <a:rPr lang="en-US" sz="2400">
                <a:solidFill>
                  <a:srgbClr val="000000"/>
                </a:solidFill>
                <a:latin typeface="Source Sans Pro Bold"/>
              </a:rPr>
              <a:t>no processing has been carried out on categorical data</a:t>
            </a:r>
            <a:r>
              <a:rPr lang="en-US" sz="2400">
                <a:solidFill>
                  <a:srgbClr val="000000"/>
                </a:solidFill>
                <a:latin typeface="Source Sans Pro"/>
              </a:rPr>
              <a:t> (such as removing outliers, etc.). Besides that, I </a:t>
            </a:r>
            <a:r>
              <a:rPr lang="en-US" sz="2400">
                <a:solidFill>
                  <a:srgbClr val="000000"/>
                </a:solidFill>
                <a:latin typeface="Source Sans Pro Bold"/>
              </a:rPr>
              <a:t>haven't used hyperparameter tuning</a:t>
            </a:r>
            <a:r>
              <a:rPr lang="en-US" sz="2400">
                <a:solidFill>
                  <a:srgbClr val="000000"/>
                </a:solidFill>
                <a:latin typeface="Source Sans Pro"/>
              </a:rPr>
              <a:t> (using GridSearchCV) which can be </a:t>
            </a:r>
            <a:r>
              <a:rPr lang="en-US" sz="2400">
                <a:solidFill>
                  <a:srgbClr val="000000"/>
                </a:solidFill>
                <a:latin typeface="Source Sans Pro Bold"/>
              </a:rPr>
              <a:t>used to find the best parameters for the modeling process.</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445938" y="6332988"/>
            <a:ext cx="6020419" cy="6064524"/>
          </a:xfrm>
          <a:custGeom>
            <a:avLst/>
            <a:gdLst/>
            <a:ahLst/>
            <a:cxnLst/>
            <a:rect l="l" t="t" r="r" b="b"/>
            <a:pathLst>
              <a:path w="6020419" h="6064524">
                <a:moveTo>
                  <a:pt x="0" y="0"/>
                </a:moveTo>
                <a:lnTo>
                  <a:pt x="6020419" y="0"/>
                </a:lnTo>
                <a:lnTo>
                  <a:pt x="6020419" y="6064524"/>
                </a:lnTo>
                <a:lnTo>
                  <a:pt x="0" y="606452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562100" y="2531744"/>
            <a:ext cx="6350774" cy="5223511"/>
          </a:xfrm>
          <a:custGeom>
            <a:avLst/>
            <a:gdLst/>
            <a:ahLst/>
            <a:cxnLst/>
            <a:rect l="l" t="t" r="r" b="b"/>
            <a:pathLst>
              <a:path w="6350774" h="5223511">
                <a:moveTo>
                  <a:pt x="0" y="0"/>
                </a:moveTo>
                <a:lnTo>
                  <a:pt x="6350774" y="0"/>
                </a:lnTo>
                <a:lnTo>
                  <a:pt x="6350774" y="5223512"/>
                </a:lnTo>
                <a:lnTo>
                  <a:pt x="0" y="522351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4" name="Group 4"/>
          <p:cNvGrpSpPr/>
          <p:nvPr/>
        </p:nvGrpSpPr>
        <p:grpSpPr>
          <a:xfrm>
            <a:off x="9457322" y="1883512"/>
            <a:ext cx="1239636" cy="248402"/>
            <a:chOff x="0" y="0"/>
            <a:chExt cx="1652847" cy="331203"/>
          </a:xfrm>
        </p:grpSpPr>
        <p:grpSp>
          <p:nvGrpSpPr>
            <p:cNvPr id="5" name="Group 5"/>
            <p:cNvGrpSpPr/>
            <p:nvPr/>
          </p:nvGrpSpPr>
          <p:grpSpPr>
            <a:xfrm>
              <a:off x="0" y="0"/>
              <a:ext cx="331203" cy="331203"/>
              <a:chOff x="0" y="0"/>
              <a:chExt cx="1913890" cy="1913890"/>
            </a:xfrm>
          </p:grpSpPr>
          <p:sp>
            <p:nvSpPr>
              <p:cNvPr id="6" name="Freeform 6"/>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FCC287"/>
              </a:solidFill>
            </p:spPr>
          </p:sp>
        </p:grpSp>
        <p:grpSp>
          <p:nvGrpSpPr>
            <p:cNvPr id="7" name="Group 7"/>
            <p:cNvGrpSpPr/>
            <p:nvPr/>
          </p:nvGrpSpPr>
          <p:grpSpPr>
            <a:xfrm>
              <a:off x="664779" y="0"/>
              <a:ext cx="331203" cy="331203"/>
              <a:chOff x="0" y="0"/>
              <a:chExt cx="1913890" cy="1913890"/>
            </a:xfrm>
          </p:grpSpPr>
          <p:sp>
            <p:nvSpPr>
              <p:cNvPr id="8" name="Freeform 8"/>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FCC287"/>
              </a:solidFill>
            </p:spPr>
          </p:sp>
        </p:grpSp>
        <p:grpSp>
          <p:nvGrpSpPr>
            <p:cNvPr id="9" name="Group 9"/>
            <p:cNvGrpSpPr/>
            <p:nvPr/>
          </p:nvGrpSpPr>
          <p:grpSpPr>
            <a:xfrm>
              <a:off x="1321644" y="0"/>
              <a:ext cx="331203" cy="331203"/>
              <a:chOff x="0" y="0"/>
              <a:chExt cx="1913890" cy="1913890"/>
            </a:xfrm>
          </p:grpSpPr>
          <p:sp>
            <p:nvSpPr>
              <p:cNvPr id="10" name="Freeform 10"/>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FCC287"/>
              </a:solidFill>
            </p:spPr>
          </p:sp>
        </p:grpSp>
      </p:grpSp>
      <p:grpSp>
        <p:nvGrpSpPr>
          <p:cNvPr id="11" name="Group 11"/>
          <p:cNvGrpSpPr/>
          <p:nvPr/>
        </p:nvGrpSpPr>
        <p:grpSpPr>
          <a:xfrm>
            <a:off x="9457322" y="5129262"/>
            <a:ext cx="1435901" cy="1435901"/>
            <a:chOff x="0" y="0"/>
            <a:chExt cx="1913890" cy="1913890"/>
          </a:xfrm>
        </p:grpSpPr>
        <p:sp>
          <p:nvSpPr>
            <p:cNvPr id="12" name="Freeform 12"/>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FCC287"/>
            </a:solidFill>
          </p:spPr>
        </p:sp>
      </p:grpSp>
      <p:grpSp>
        <p:nvGrpSpPr>
          <p:cNvPr id="13" name="Group 13"/>
          <p:cNvGrpSpPr/>
          <p:nvPr/>
        </p:nvGrpSpPr>
        <p:grpSpPr>
          <a:xfrm>
            <a:off x="9457322" y="6862812"/>
            <a:ext cx="1435901" cy="1435901"/>
            <a:chOff x="0" y="0"/>
            <a:chExt cx="1913890" cy="1913890"/>
          </a:xfrm>
        </p:grpSpPr>
        <p:sp>
          <p:nvSpPr>
            <p:cNvPr id="14" name="Freeform 14"/>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FCC287"/>
            </a:solidFill>
          </p:spPr>
        </p:sp>
      </p:grpSp>
      <p:sp>
        <p:nvSpPr>
          <p:cNvPr id="15" name="Freeform 15"/>
          <p:cNvSpPr/>
          <p:nvPr/>
        </p:nvSpPr>
        <p:spPr>
          <a:xfrm rot="-5400000">
            <a:off x="-115072" y="-471829"/>
            <a:ext cx="1358688" cy="1642370"/>
          </a:xfrm>
          <a:custGeom>
            <a:avLst/>
            <a:gdLst/>
            <a:ahLst/>
            <a:cxnLst/>
            <a:rect l="l" t="t" r="r" b="b"/>
            <a:pathLst>
              <a:path w="1358688" h="1642370">
                <a:moveTo>
                  <a:pt x="0" y="0"/>
                </a:moveTo>
                <a:lnTo>
                  <a:pt x="1358688" y="0"/>
                </a:lnTo>
                <a:lnTo>
                  <a:pt x="1358688" y="1642370"/>
                </a:lnTo>
                <a:lnTo>
                  <a:pt x="0" y="164237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6" name="TextBox 16"/>
          <p:cNvSpPr txBox="1"/>
          <p:nvPr/>
        </p:nvSpPr>
        <p:spPr>
          <a:xfrm>
            <a:off x="9457322" y="2250355"/>
            <a:ext cx="7503562" cy="1802129"/>
          </a:xfrm>
          <a:prstGeom prst="rect">
            <a:avLst/>
          </a:prstGeom>
        </p:spPr>
        <p:txBody>
          <a:bodyPr lIns="0" tIns="0" rIns="0" bIns="0" rtlCol="0" anchor="t">
            <a:spAutoFit/>
          </a:bodyPr>
          <a:lstStyle/>
          <a:p>
            <a:pPr>
              <a:lnSpc>
                <a:spcPts val="7125"/>
              </a:lnSpc>
            </a:pPr>
            <a:r>
              <a:rPr lang="en-US" sz="5700">
                <a:solidFill>
                  <a:srgbClr val="000000"/>
                </a:solidFill>
                <a:latin typeface="Source Sans Pro Bold"/>
              </a:rPr>
              <a:t>THAT'S ALL FROM ME</a:t>
            </a:r>
          </a:p>
          <a:p>
            <a:pPr>
              <a:lnSpc>
                <a:spcPts val="7125"/>
              </a:lnSpc>
            </a:pPr>
            <a:r>
              <a:rPr lang="en-US" sz="5700">
                <a:solidFill>
                  <a:srgbClr val="000000"/>
                </a:solidFill>
                <a:latin typeface="Source Sans Pro Bold"/>
              </a:rPr>
              <a:t>THANK YOU</a:t>
            </a:r>
          </a:p>
        </p:txBody>
      </p:sp>
      <p:sp>
        <p:nvSpPr>
          <p:cNvPr id="17" name="TextBox 17"/>
          <p:cNvSpPr txBox="1"/>
          <p:nvPr/>
        </p:nvSpPr>
        <p:spPr>
          <a:xfrm>
            <a:off x="11344806" y="5324841"/>
            <a:ext cx="4490909" cy="419100"/>
          </a:xfrm>
          <a:prstGeom prst="rect">
            <a:avLst/>
          </a:prstGeom>
        </p:spPr>
        <p:txBody>
          <a:bodyPr lIns="0" tIns="0" rIns="0" bIns="0" rtlCol="0" anchor="t">
            <a:spAutoFit/>
          </a:bodyPr>
          <a:lstStyle/>
          <a:p>
            <a:pPr>
              <a:lnSpc>
                <a:spcPts val="3359"/>
              </a:lnSpc>
            </a:pPr>
            <a:r>
              <a:rPr lang="en-US" sz="2799">
                <a:solidFill>
                  <a:srgbClr val="FCC287"/>
                </a:solidFill>
                <a:latin typeface="Source Sans Pro Bold"/>
              </a:rPr>
              <a:t>LINKEDIN</a:t>
            </a:r>
          </a:p>
        </p:txBody>
      </p:sp>
      <p:sp>
        <p:nvSpPr>
          <p:cNvPr id="18" name="TextBox 18"/>
          <p:cNvSpPr txBox="1"/>
          <p:nvPr/>
        </p:nvSpPr>
        <p:spPr>
          <a:xfrm>
            <a:off x="11363856" y="7067931"/>
            <a:ext cx="2514064" cy="419100"/>
          </a:xfrm>
          <a:prstGeom prst="rect">
            <a:avLst/>
          </a:prstGeom>
        </p:spPr>
        <p:txBody>
          <a:bodyPr lIns="0" tIns="0" rIns="0" bIns="0" rtlCol="0" anchor="t">
            <a:spAutoFit/>
          </a:bodyPr>
          <a:lstStyle/>
          <a:p>
            <a:pPr>
              <a:lnSpc>
                <a:spcPts val="3359"/>
              </a:lnSpc>
            </a:pPr>
            <a:r>
              <a:rPr lang="en-US" sz="2799">
                <a:solidFill>
                  <a:srgbClr val="FCC287"/>
                </a:solidFill>
                <a:latin typeface="Source Sans Pro Bold"/>
              </a:rPr>
              <a:t>E-MAIL</a:t>
            </a:r>
          </a:p>
        </p:txBody>
      </p:sp>
      <p:sp>
        <p:nvSpPr>
          <p:cNvPr id="19" name="Freeform 19"/>
          <p:cNvSpPr/>
          <p:nvPr/>
        </p:nvSpPr>
        <p:spPr>
          <a:xfrm>
            <a:off x="9749778" y="5421718"/>
            <a:ext cx="850989" cy="850989"/>
          </a:xfrm>
          <a:custGeom>
            <a:avLst/>
            <a:gdLst/>
            <a:ahLst/>
            <a:cxnLst/>
            <a:rect l="l" t="t" r="r" b="b"/>
            <a:pathLst>
              <a:path w="850989" h="850989">
                <a:moveTo>
                  <a:pt x="0" y="0"/>
                </a:moveTo>
                <a:lnTo>
                  <a:pt x="850989" y="0"/>
                </a:lnTo>
                <a:lnTo>
                  <a:pt x="850989" y="850989"/>
                </a:lnTo>
                <a:lnTo>
                  <a:pt x="0" y="85098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20" name="Freeform 20"/>
          <p:cNvSpPr/>
          <p:nvPr/>
        </p:nvSpPr>
        <p:spPr>
          <a:xfrm>
            <a:off x="9701379" y="7106868"/>
            <a:ext cx="947788" cy="947788"/>
          </a:xfrm>
          <a:custGeom>
            <a:avLst/>
            <a:gdLst/>
            <a:ahLst/>
            <a:cxnLst/>
            <a:rect l="l" t="t" r="r" b="b"/>
            <a:pathLst>
              <a:path w="947788" h="947788">
                <a:moveTo>
                  <a:pt x="0" y="0"/>
                </a:moveTo>
                <a:lnTo>
                  <a:pt x="947788" y="0"/>
                </a:lnTo>
                <a:lnTo>
                  <a:pt x="947788" y="947789"/>
                </a:lnTo>
                <a:lnTo>
                  <a:pt x="0" y="947789"/>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21" name="TextBox 21"/>
          <p:cNvSpPr txBox="1"/>
          <p:nvPr/>
        </p:nvSpPr>
        <p:spPr>
          <a:xfrm>
            <a:off x="10931323" y="5685288"/>
            <a:ext cx="3721116" cy="558800"/>
          </a:xfrm>
          <a:prstGeom prst="rect">
            <a:avLst/>
          </a:prstGeom>
        </p:spPr>
        <p:txBody>
          <a:bodyPr lIns="0" tIns="0" rIns="0" bIns="0" rtlCol="0" anchor="t">
            <a:spAutoFit/>
          </a:bodyPr>
          <a:lstStyle/>
          <a:p>
            <a:pPr algn="ctr">
              <a:lnSpc>
                <a:spcPts val="4899"/>
              </a:lnSpc>
            </a:pPr>
            <a:r>
              <a:rPr lang="en-US" sz="2499">
                <a:solidFill>
                  <a:srgbClr val="000000"/>
                </a:solidFill>
                <a:latin typeface="Source Sans Pro"/>
              </a:rPr>
              <a:t>Hardianto Tandi Seno</a:t>
            </a:r>
          </a:p>
        </p:txBody>
      </p:sp>
      <p:sp>
        <p:nvSpPr>
          <p:cNvPr id="22" name="TextBox 22"/>
          <p:cNvSpPr txBox="1"/>
          <p:nvPr/>
        </p:nvSpPr>
        <p:spPr>
          <a:xfrm>
            <a:off x="10969423" y="7533153"/>
            <a:ext cx="5096037" cy="560441"/>
          </a:xfrm>
          <a:prstGeom prst="rect">
            <a:avLst/>
          </a:prstGeom>
        </p:spPr>
        <p:txBody>
          <a:bodyPr lIns="0" tIns="0" rIns="0" bIns="0" rtlCol="0" anchor="t">
            <a:spAutoFit/>
          </a:bodyPr>
          <a:lstStyle/>
          <a:p>
            <a:pPr algn="ctr">
              <a:lnSpc>
                <a:spcPts val="4897"/>
              </a:lnSpc>
            </a:pPr>
            <a:r>
              <a:rPr lang="en-US" sz="2498">
                <a:solidFill>
                  <a:srgbClr val="000000"/>
                </a:solidFill>
                <a:latin typeface="Source Sans Pro"/>
              </a:rPr>
              <a:t>hardiantotandiseno@gmail.com</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2479230" y="3080480"/>
            <a:ext cx="13329541" cy="5288462"/>
          </a:xfrm>
          <a:prstGeom prst="rect">
            <a:avLst/>
          </a:prstGeom>
        </p:spPr>
        <p:txBody>
          <a:bodyPr lIns="0" tIns="0" rIns="0" bIns="0" rtlCol="0" anchor="t">
            <a:spAutoFit/>
          </a:bodyPr>
          <a:lstStyle/>
          <a:p>
            <a:pPr marL="744617" lvl="1" indent="-372308">
              <a:lnSpc>
                <a:spcPts val="8622"/>
              </a:lnSpc>
              <a:buFont typeface="Arial"/>
              <a:buChar char="•"/>
            </a:pPr>
            <a:r>
              <a:rPr lang="en-US" sz="3448">
                <a:solidFill>
                  <a:srgbClr val="000000"/>
                </a:solidFill>
                <a:latin typeface="Source Sans Pro"/>
              </a:rPr>
              <a:t>DROP COLUMN WITH &gt; 50% MISSING VALUE</a:t>
            </a:r>
          </a:p>
          <a:p>
            <a:pPr marL="744617" lvl="1" indent="-372308">
              <a:lnSpc>
                <a:spcPts val="8622"/>
              </a:lnSpc>
              <a:buFont typeface="Arial"/>
              <a:buChar char="•"/>
            </a:pPr>
            <a:r>
              <a:rPr lang="en-US" sz="3448">
                <a:solidFill>
                  <a:srgbClr val="000000"/>
                </a:solidFill>
                <a:latin typeface="Source Sans Pro"/>
              </a:rPr>
              <a:t>DROP SOME UNNEEDED COLUMN</a:t>
            </a:r>
          </a:p>
          <a:p>
            <a:pPr marL="744617" lvl="1" indent="-372308">
              <a:lnSpc>
                <a:spcPts val="8622"/>
              </a:lnSpc>
              <a:buFont typeface="Arial"/>
              <a:buChar char="•"/>
            </a:pPr>
            <a:r>
              <a:rPr lang="en-US" sz="3448">
                <a:solidFill>
                  <a:srgbClr val="000000"/>
                </a:solidFill>
                <a:latin typeface="Source Sans Pro"/>
              </a:rPr>
              <a:t>CHANGE LOAN STATUS FOR ONLY 2 CATEGORIES</a:t>
            </a:r>
          </a:p>
          <a:p>
            <a:pPr marL="744617" lvl="1" indent="-372308">
              <a:lnSpc>
                <a:spcPts val="8622"/>
              </a:lnSpc>
              <a:buFont typeface="Arial"/>
              <a:buChar char="•"/>
            </a:pPr>
            <a:r>
              <a:rPr lang="en-US" sz="3448">
                <a:solidFill>
                  <a:srgbClr val="000000"/>
                </a:solidFill>
                <a:latin typeface="Source Sans Pro"/>
              </a:rPr>
              <a:t>SEPARATE DATA BASED ON CATEGORICAL &amp; NUMERICAL</a:t>
            </a:r>
          </a:p>
          <a:p>
            <a:pPr marL="744617" lvl="1" indent="-372308">
              <a:lnSpc>
                <a:spcPts val="8622"/>
              </a:lnSpc>
              <a:buFont typeface="Arial"/>
              <a:buChar char="•"/>
            </a:pPr>
            <a:r>
              <a:rPr lang="en-US" sz="3448">
                <a:solidFill>
                  <a:srgbClr val="000000"/>
                </a:solidFill>
                <a:latin typeface="Source Sans Pro"/>
              </a:rPr>
              <a:t>FILL NAN VALUE IN COLUMNS</a:t>
            </a:r>
          </a:p>
        </p:txBody>
      </p:sp>
      <p:grpSp>
        <p:nvGrpSpPr>
          <p:cNvPr id="3" name="Group 3"/>
          <p:cNvGrpSpPr/>
          <p:nvPr/>
        </p:nvGrpSpPr>
        <p:grpSpPr>
          <a:xfrm>
            <a:off x="2010818" y="1353900"/>
            <a:ext cx="1239636" cy="248402"/>
            <a:chOff x="0" y="0"/>
            <a:chExt cx="1652847" cy="331203"/>
          </a:xfrm>
        </p:grpSpPr>
        <p:grpSp>
          <p:nvGrpSpPr>
            <p:cNvPr id="4" name="Group 4"/>
            <p:cNvGrpSpPr/>
            <p:nvPr/>
          </p:nvGrpSpPr>
          <p:grpSpPr>
            <a:xfrm>
              <a:off x="0" y="0"/>
              <a:ext cx="331203" cy="331203"/>
              <a:chOff x="0" y="0"/>
              <a:chExt cx="1913890" cy="1913890"/>
            </a:xfrm>
          </p:grpSpPr>
          <p:sp>
            <p:nvSpPr>
              <p:cNvPr id="5" name="Freeform 5"/>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FCC287"/>
              </a:solidFill>
            </p:spPr>
          </p:sp>
        </p:grpSp>
        <p:grpSp>
          <p:nvGrpSpPr>
            <p:cNvPr id="6" name="Group 6"/>
            <p:cNvGrpSpPr/>
            <p:nvPr/>
          </p:nvGrpSpPr>
          <p:grpSpPr>
            <a:xfrm>
              <a:off x="664779" y="0"/>
              <a:ext cx="331203" cy="331203"/>
              <a:chOff x="0" y="0"/>
              <a:chExt cx="1913890" cy="1913890"/>
            </a:xfrm>
          </p:grpSpPr>
          <p:sp>
            <p:nvSpPr>
              <p:cNvPr id="7" name="Freeform 7"/>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FCC287"/>
              </a:solidFill>
            </p:spPr>
          </p:sp>
        </p:grpSp>
        <p:grpSp>
          <p:nvGrpSpPr>
            <p:cNvPr id="8" name="Group 8"/>
            <p:cNvGrpSpPr/>
            <p:nvPr/>
          </p:nvGrpSpPr>
          <p:grpSpPr>
            <a:xfrm>
              <a:off x="1321644" y="0"/>
              <a:ext cx="331203" cy="331203"/>
              <a:chOff x="0" y="0"/>
              <a:chExt cx="1913890" cy="1913890"/>
            </a:xfrm>
          </p:grpSpPr>
          <p:sp>
            <p:nvSpPr>
              <p:cNvPr id="9" name="Freeform 9"/>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FCC287"/>
              </a:solidFill>
            </p:spPr>
          </p:sp>
        </p:grpSp>
      </p:grpSp>
      <p:sp>
        <p:nvSpPr>
          <p:cNvPr id="10" name="TextBox 10"/>
          <p:cNvSpPr txBox="1"/>
          <p:nvPr/>
        </p:nvSpPr>
        <p:spPr>
          <a:xfrm>
            <a:off x="2010818" y="1825518"/>
            <a:ext cx="9439397" cy="787149"/>
          </a:xfrm>
          <a:prstGeom prst="rect">
            <a:avLst/>
          </a:prstGeom>
        </p:spPr>
        <p:txBody>
          <a:bodyPr lIns="0" tIns="0" rIns="0" bIns="0" rtlCol="0" anchor="t">
            <a:spAutoFit/>
          </a:bodyPr>
          <a:lstStyle/>
          <a:p>
            <a:pPr>
              <a:lnSpc>
                <a:spcPts val="6042"/>
              </a:lnSpc>
            </a:pPr>
            <a:r>
              <a:rPr lang="en-US" sz="5700">
                <a:solidFill>
                  <a:srgbClr val="000000"/>
                </a:solidFill>
                <a:latin typeface="Source Sans Pro Bold"/>
              </a:rPr>
              <a:t>DATA PRE-PROCESSING 1</a:t>
            </a:r>
          </a:p>
        </p:txBody>
      </p:sp>
      <p:sp>
        <p:nvSpPr>
          <p:cNvPr id="11" name="Freeform 11"/>
          <p:cNvSpPr/>
          <p:nvPr/>
        </p:nvSpPr>
        <p:spPr>
          <a:xfrm>
            <a:off x="13266972" y="-629732"/>
            <a:ext cx="6020419" cy="6064524"/>
          </a:xfrm>
          <a:custGeom>
            <a:avLst/>
            <a:gdLst/>
            <a:ahLst/>
            <a:cxnLst/>
            <a:rect l="l" t="t" r="r" b="b"/>
            <a:pathLst>
              <a:path w="6020419" h="6064524">
                <a:moveTo>
                  <a:pt x="0" y="0"/>
                </a:moveTo>
                <a:lnTo>
                  <a:pt x="6020419" y="0"/>
                </a:lnTo>
                <a:lnTo>
                  <a:pt x="6020419" y="6064524"/>
                </a:lnTo>
                <a:lnTo>
                  <a:pt x="0" y="606452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2450655" y="2146653"/>
            <a:ext cx="13329541" cy="946427"/>
          </a:xfrm>
          <a:prstGeom prst="rect">
            <a:avLst/>
          </a:prstGeom>
        </p:spPr>
        <p:txBody>
          <a:bodyPr lIns="0" tIns="0" rIns="0" bIns="0" rtlCol="0" anchor="t">
            <a:spAutoFit/>
          </a:bodyPr>
          <a:lstStyle/>
          <a:p>
            <a:pPr marL="744617" lvl="1" indent="-372309">
              <a:lnSpc>
                <a:spcPts val="8622"/>
              </a:lnSpc>
              <a:buFont typeface="Arial"/>
              <a:buChar char="•"/>
            </a:pPr>
            <a:r>
              <a:rPr lang="en-US" sz="3448">
                <a:solidFill>
                  <a:srgbClr val="000000"/>
                </a:solidFill>
                <a:latin typeface="Source Sans Pro"/>
              </a:rPr>
              <a:t>DROP COLUMN WITH &gt; 50% MISSING VALUE</a:t>
            </a:r>
          </a:p>
        </p:txBody>
      </p:sp>
      <p:grpSp>
        <p:nvGrpSpPr>
          <p:cNvPr id="3" name="Group 3"/>
          <p:cNvGrpSpPr/>
          <p:nvPr/>
        </p:nvGrpSpPr>
        <p:grpSpPr>
          <a:xfrm>
            <a:off x="1991768" y="846044"/>
            <a:ext cx="1239636" cy="248402"/>
            <a:chOff x="0" y="0"/>
            <a:chExt cx="1652847" cy="331203"/>
          </a:xfrm>
        </p:grpSpPr>
        <p:grpSp>
          <p:nvGrpSpPr>
            <p:cNvPr id="4" name="Group 4"/>
            <p:cNvGrpSpPr/>
            <p:nvPr/>
          </p:nvGrpSpPr>
          <p:grpSpPr>
            <a:xfrm>
              <a:off x="0" y="0"/>
              <a:ext cx="331203" cy="331203"/>
              <a:chOff x="0" y="0"/>
              <a:chExt cx="1913890" cy="1913890"/>
            </a:xfrm>
          </p:grpSpPr>
          <p:sp>
            <p:nvSpPr>
              <p:cNvPr id="5" name="Freeform 5"/>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FCC287"/>
              </a:solidFill>
            </p:spPr>
          </p:sp>
        </p:grpSp>
        <p:grpSp>
          <p:nvGrpSpPr>
            <p:cNvPr id="6" name="Group 6"/>
            <p:cNvGrpSpPr/>
            <p:nvPr/>
          </p:nvGrpSpPr>
          <p:grpSpPr>
            <a:xfrm>
              <a:off x="664779" y="0"/>
              <a:ext cx="331203" cy="331203"/>
              <a:chOff x="0" y="0"/>
              <a:chExt cx="1913890" cy="1913890"/>
            </a:xfrm>
          </p:grpSpPr>
          <p:sp>
            <p:nvSpPr>
              <p:cNvPr id="7" name="Freeform 7"/>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FCC287"/>
              </a:solidFill>
            </p:spPr>
          </p:sp>
        </p:grpSp>
        <p:grpSp>
          <p:nvGrpSpPr>
            <p:cNvPr id="8" name="Group 8"/>
            <p:cNvGrpSpPr/>
            <p:nvPr/>
          </p:nvGrpSpPr>
          <p:grpSpPr>
            <a:xfrm>
              <a:off x="1321644" y="0"/>
              <a:ext cx="331203" cy="331203"/>
              <a:chOff x="0" y="0"/>
              <a:chExt cx="1913890" cy="1913890"/>
            </a:xfrm>
          </p:grpSpPr>
          <p:sp>
            <p:nvSpPr>
              <p:cNvPr id="9" name="Freeform 9"/>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FCC287"/>
              </a:solidFill>
            </p:spPr>
          </p:sp>
        </p:grpSp>
      </p:grpSp>
      <p:sp>
        <p:nvSpPr>
          <p:cNvPr id="10" name="Freeform 10"/>
          <p:cNvSpPr/>
          <p:nvPr/>
        </p:nvSpPr>
        <p:spPr>
          <a:xfrm>
            <a:off x="13266972" y="-629732"/>
            <a:ext cx="6020419" cy="6064524"/>
          </a:xfrm>
          <a:custGeom>
            <a:avLst/>
            <a:gdLst/>
            <a:ahLst/>
            <a:cxnLst/>
            <a:rect l="l" t="t" r="r" b="b"/>
            <a:pathLst>
              <a:path w="6020419" h="6064524">
                <a:moveTo>
                  <a:pt x="0" y="0"/>
                </a:moveTo>
                <a:lnTo>
                  <a:pt x="6020419" y="0"/>
                </a:lnTo>
                <a:lnTo>
                  <a:pt x="6020419" y="6064524"/>
                </a:lnTo>
                <a:lnTo>
                  <a:pt x="0" y="606452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1" name="Freeform 11"/>
          <p:cNvSpPr/>
          <p:nvPr/>
        </p:nvSpPr>
        <p:spPr>
          <a:xfrm>
            <a:off x="2677851" y="3521705"/>
            <a:ext cx="13370731" cy="4342263"/>
          </a:xfrm>
          <a:custGeom>
            <a:avLst/>
            <a:gdLst/>
            <a:ahLst/>
            <a:cxnLst/>
            <a:rect l="l" t="t" r="r" b="b"/>
            <a:pathLst>
              <a:path w="13370731" h="4342263">
                <a:moveTo>
                  <a:pt x="0" y="0"/>
                </a:moveTo>
                <a:lnTo>
                  <a:pt x="13370731" y="0"/>
                </a:lnTo>
                <a:lnTo>
                  <a:pt x="13370731" y="4342263"/>
                </a:lnTo>
                <a:lnTo>
                  <a:pt x="0" y="4342263"/>
                </a:lnTo>
                <a:lnTo>
                  <a:pt x="0" y="0"/>
                </a:lnTo>
                <a:close/>
              </a:path>
            </a:pathLst>
          </a:custGeom>
          <a:blipFill>
            <a:blip r:embed="rId4"/>
            <a:stretch>
              <a:fillRect/>
            </a:stretch>
          </a:blipFill>
        </p:spPr>
      </p:sp>
      <p:sp>
        <p:nvSpPr>
          <p:cNvPr id="12" name="TextBox 12"/>
          <p:cNvSpPr txBox="1"/>
          <p:nvPr/>
        </p:nvSpPr>
        <p:spPr>
          <a:xfrm>
            <a:off x="1991768" y="1317662"/>
            <a:ext cx="9439397" cy="787149"/>
          </a:xfrm>
          <a:prstGeom prst="rect">
            <a:avLst/>
          </a:prstGeom>
        </p:spPr>
        <p:txBody>
          <a:bodyPr lIns="0" tIns="0" rIns="0" bIns="0" rtlCol="0" anchor="t">
            <a:spAutoFit/>
          </a:bodyPr>
          <a:lstStyle/>
          <a:p>
            <a:pPr>
              <a:lnSpc>
                <a:spcPts val="6042"/>
              </a:lnSpc>
            </a:pPr>
            <a:r>
              <a:rPr lang="en-US" sz="5700">
                <a:solidFill>
                  <a:srgbClr val="000000"/>
                </a:solidFill>
                <a:latin typeface="Source Sans Pro Bold"/>
              </a:rPr>
              <a:t>DATA PRE-PROCESSING 1</a:t>
            </a:r>
          </a:p>
        </p:txBody>
      </p:sp>
      <p:sp>
        <p:nvSpPr>
          <p:cNvPr id="13" name="TextBox 13"/>
          <p:cNvSpPr txBox="1"/>
          <p:nvPr/>
        </p:nvSpPr>
        <p:spPr>
          <a:xfrm>
            <a:off x="2719041" y="8185018"/>
            <a:ext cx="13329541" cy="1265463"/>
          </a:xfrm>
          <a:prstGeom prst="rect">
            <a:avLst/>
          </a:prstGeom>
        </p:spPr>
        <p:txBody>
          <a:bodyPr lIns="0" tIns="0" rIns="0" bIns="0" rtlCol="0" anchor="t">
            <a:spAutoFit/>
          </a:bodyPr>
          <a:lstStyle/>
          <a:p>
            <a:pPr algn="just">
              <a:lnSpc>
                <a:spcPts val="3429"/>
              </a:lnSpc>
            </a:pPr>
            <a:r>
              <a:rPr lang="en-US" sz="2348">
                <a:solidFill>
                  <a:srgbClr val="000000"/>
                </a:solidFill>
                <a:latin typeface="Source Sans Pro"/>
              </a:rPr>
              <a:t>Here you can see a number of columns with missing values of more than 50%. The benefits of doing this are to improve data quality, simplify datasets, and can improve performance during data analysis and modeling</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2450655" y="2146653"/>
            <a:ext cx="13329541" cy="946427"/>
          </a:xfrm>
          <a:prstGeom prst="rect">
            <a:avLst/>
          </a:prstGeom>
        </p:spPr>
        <p:txBody>
          <a:bodyPr lIns="0" tIns="0" rIns="0" bIns="0" rtlCol="0" anchor="t">
            <a:spAutoFit/>
          </a:bodyPr>
          <a:lstStyle/>
          <a:p>
            <a:pPr marL="744617" lvl="1" indent="-372309">
              <a:lnSpc>
                <a:spcPts val="8622"/>
              </a:lnSpc>
              <a:buFont typeface="Arial"/>
              <a:buChar char="•"/>
            </a:pPr>
            <a:r>
              <a:rPr lang="en-US" sz="3448">
                <a:solidFill>
                  <a:srgbClr val="000000"/>
                </a:solidFill>
                <a:latin typeface="Source Sans Pro"/>
              </a:rPr>
              <a:t>DROP COLUMN WITH &gt; 50% MISSING VALUE</a:t>
            </a:r>
          </a:p>
        </p:txBody>
      </p:sp>
      <p:grpSp>
        <p:nvGrpSpPr>
          <p:cNvPr id="3" name="Group 3"/>
          <p:cNvGrpSpPr/>
          <p:nvPr/>
        </p:nvGrpSpPr>
        <p:grpSpPr>
          <a:xfrm>
            <a:off x="1991768" y="846044"/>
            <a:ext cx="1239636" cy="248402"/>
            <a:chOff x="0" y="0"/>
            <a:chExt cx="1652847" cy="331203"/>
          </a:xfrm>
        </p:grpSpPr>
        <p:grpSp>
          <p:nvGrpSpPr>
            <p:cNvPr id="4" name="Group 4"/>
            <p:cNvGrpSpPr/>
            <p:nvPr/>
          </p:nvGrpSpPr>
          <p:grpSpPr>
            <a:xfrm>
              <a:off x="0" y="0"/>
              <a:ext cx="331203" cy="331203"/>
              <a:chOff x="0" y="0"/>
              <a:chExt cx="1913890" cy="1913890"/>
            </a:xfrm>
          </p:grpSpPr>
          <p:sp>
            <p:nvSpPr>
              <p:cNvPr id="5" name="Freeform 5"/>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FCC287"/>
              </a:solidFill>
            </p:spPr>
          </p:sp>
        </p:grpSp>
        <p:grpSp>
          <p:nvGrpSpPr>
            <p:cNvPr id="6" name="Group 6"/>
            <p:cNvGrpSpPr/>
            <p:nvPr/>
          </p:nvGrpSpPr>
          <p:grpSpPr>
            <a:xfrm>
              <a:off x="664779" y="0"/>
              <a:ext cx="331203" cy="331203"/>
              <a:chOff x="0" y="0"/>
              <a:chExt cx="1913890" cy="1913890"/>
            </a:xfrm>
          </p:grpSpPr>
          <p:sp>
            <p:nvSpPr>
              <p:cNvPr id="7" name="Freeform 7"/>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FCC287"/>
              </a:solidFill>
            </p:spPr>
          </p:sp>
        </p:grpSp>
        <p:grpSp>
          <p:nvGrpSpPr>
            <p:cNvPr id="8" name="Group 8"/>
            <p:cNvGrpSpPr/>
            <p:nvPr/>
          </p:nvGrpSpPr>
          <p:grpSpPr>
            <a:xfrm>
              <a:off x="1321644" y="0"/>
              <a:ext cx="331203" cy="331203"/>
              <a:chOff x="0" y="0"/>
              <a:chExt cx="1913890" cy="1913890"/>
            </a:xfrm>
          </p:grpSpPr>
          <p:sp>
            <p:nvSpPr>
              <p:cNvPr id="9" name="Freeform 9"/>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FCC287"/>
              </a:solidFill>
            </p:spPr>
          </p:sp>
        </p:grpSp>
      </p:grpSp>
      <p:sp>
        <p:nvSpPr>
          <p:cNvPr id="10" name="Freeform 10"/>
          <p:cNvSpPr/>
          <p:nvPr/>
        </p:nvSpPr>
        <p:spPr>
          <a:xfrm>
            <a:off x="13266972" y="-629732"/>
            <a:ext cx="6020419" cy="6064524"/>
          </a:xfrm>
          <a:custGeom>
            <a:avLst/>
            <a:gdLst/>
            <a:ahLst/>
            <a:cxnLst/>
            <a:rect l="l" t="t" r="r" b="b"/>
            <a:pathLst>
              <a:path w="6020419" h="6064524">
                <a:moveTo>
                  <a:pt x="0" y="0"/>
                </a:moveTo>
                <a:lnTo>
                  <a:pt x="6020419" y="0"/>
                </a:lnTo>
                <a:lnTo>
                  <a:pt x="6020419" y="6064524"/>
                </a:lnTo>
                <a:lnTo>
                  <a:pt x="0" y="606452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1" name="Freeform 11"/>
          <p:cNvSpPr/>
          <p:nvPr/>
        </p:nvSpPr>
        <p:spPr>
          <a:xfrm>
            <a:off x="2719041" y="3538056"/>
            <a:ext cx="13329541" cy="4335336"/>
          </a:xfrm>
          <a:custGeom>
            <a:avLst/>
            <a:gdLst/>
            <a:ahLst/>
            <a:cxnLst/>
            <a:rect l="l" t="t" r="r" b="b"/>
            <a:pathLst>
              <a:path w="13329541" h="4335336">
                <a:moveTo>
                  <a:pt x="0" y="0"/>
                </a:moveTo>
                <a:lnTo>
                  <a:pt x="13329541" y="0"/>
                </a:lnTo>
                <a:lnTo>
                  <a:pt x="13329541" y="4335336"/>
                </a:lnTo>
                <a:lnTo>
                  <a:pt x="0" y="4335336"/>
                </a:lnTo>
                <a:lnTo>
                  <a:pt x="0" y="0"/>
                </a:lnTo>
                <a:close/>
              </a:path>
            </a:pathLst>
          </a:custGeom>
          <a:blipFill>
            <a:blip r:embed="rId4"/>
            <a:stretch>
              <a:fillRect/>
            </a:stretch>
          </a:blipFill>
        </p:spPr>
      </p:sp>
      <p:sp>
        <p:nvSpPr>
          <p:cNvPr id="12" name="TextBox 12"/>
          <p:cNvSpPr txBox="1"/>
          <p:nvPr/>
        </p:nvSpPr>
        <p:spPr>
          <a:xfrm>
            <a:off x="1991768" y="1317662"/>
            <a:ext cx="9439397" cy="787149"/>
          </a:xfrm>
          <a:prstGeom prst="rect">
            <a:avLst/>
          </a:prstGeom>
        </p:spPr>
        <p:txBody>
          <a:bodyPr lIns="0" tIns="0" rIns="0" bIns="0" rtlCol="0" anchor="t">
            <a:spAutoFit/>
          </a:bodyPr>
          <a:lstStyle/>
          <a:p>
            <a:pPr>
              <a:lnSpc>
                <a:spcPts val="6042"/>
              </a:lnSpc>
            </a:pPr>
            <a:r>
              <a:rPr lang="en-US" sz="5700">
                <a:solidFill>
                  <a:srgbClr val="000000"/>
                </a:solidFill>
                <a:latin typeface="Source Sans Pro Bold"/>
              </a:rPr>
              <a:t>DATA PRE-PROCESSING 1</a:t>
            </a:r>
          </a:p>
        </p:txBody>
      </p:sp>
      <p:sp>
        <p:nvSpPr>
          <p:cNvPr id="13" name="TextBox 13"/>
          <p:cNvSpPr txBox="1"/>
          <p:nvPr/>
        </p:nvSpPr>
        <p:spPr>
          <a:xfrm>
            <a:off x="2719041" y="8185018"/>
            <a:ext cx="13329541" cy="836838"/>
          </a:xfrm>
          <a:prstGeom prst="rect">
            <a:avLst/>
          </a:prstGeom>
        </p:spPr>
        <p:txBody>
          <a:bodyPr lIns="0" tIns="0" rIns="0" bIns="0" rtlCol="0" anchor="t">
            <a:spAutoFit/>
          </a:bodyPr>
          <a:lstStyle/>
          <a:p>
            <a:pPr algn="just">
              <a:lnSpc>
                <a:spcPts val="3429"/>
              </a:lnSpc>
            </a:pPr>
            <a:r>
              <a:rPr lang="en-US" sz="2348">
                <a:solidFill>
                  <a:srgbClr val="000000"/>
                </a:solidFill>
                <a:latin typeface="Source Sans Pro"/>
              </a:rPr>
              <a:t>Here you can see the final column from the results of the drop missing value column, where quite a number of columns were dropped.</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2069655" y="2146653"/>
            <a:ext cx="13329541" cy="946427"/>
          </a:xfrm>
          <a:prstGeom prst="rect">
            <a:avLst/>
          </a:prstGeom>
        </p:spPr>
        <p:txBody>
          <a:bodyPr lIns="0" tIns="0" rIns="0" bIns="0" rtlCol="0" anchor="t">
            <a:spAutoFit/>
          </a:bodyPr>
          <a:lstStyle/>
          <a:p>
            <a:pPr marL="744617" lvl="1" indent="-372309">
              <a:lnSpc>
                <a:spcPts val="8622"/>
              </a:lnSpc>
              <a:buFont typeface="Arial"/>
              <a:buChar char="•"/>
            </a:pPr>
            <a:r>
              <a:rPr lang="en-US" sz="3448">
                <a:solidFill>
                  <a:srgbClr val="000000"/>
                </a:solidFill>
                <a:latin typeface="Source Sans Pro"/>
              </a:rPr>
              <a:t>DROP SOME UNNEEDED COLUMN</a:t>
            </a:r>
          </a:p>
        </p:txBody>
      </p:sp>
      <p:grpSp>
        <p:nvGrpSpPr>
          <p:cNvPr id="3" name="Group 3"/>
          <p:cNvGrpSpPr/>
          <p:nvPr/>
        </p:nvGrpSpPr>
        <p:grpSpPr>
          <a:xfrm>
            <a:off x="1991768" y="846044"/>
            <a:ext cx="1239636" cy="248402"/>
            <a:chOff x="0" y="0"/>
            <a:chExt cx="1652847" cy="331203"/>
          </a:xfrm>
        </p:grpSpPr>
        <p:grpSp>
          <p:nvGrpSpPr>
            <p:cNvPr id="4" name="Group 4"/>
            <p:cNvGrpSpPr/>
            <p:nvPr/>
          </p:nvGrpSpPr>
          <p:grpSpPr>
            <a:xfrm>
              <a:off x="0" y="0"/>
              <a:ext cx="331203" cy="331203"/>
              <a:chOff x="0" y="0"/>
              <a:chExt cx="1913890" cy="1913890"/>
            </a:xfrm>
          </p:grpSpPr>
          <p:sp>
            <p:nvSpPr>
              <p:cNvPr id="5" name="Freeform 5"/>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FCC287"/>
              </a:solidFill>
            </p:spPr>
          </p:sp>
        </p:grpSp>
        <p:grpSp>
          <p:nvGrpSpPr>
            <p:cNvPr id="6" name="Group 6"/>
            <p:cNvGrpSpPr/>
            <p:nvPr/>
          </p:nvGrpSpPr>
          <p:grpSpPr>
            <a:xfrm>
              <a:off x="664779" y="0"/>
              <a:ext cx="331203" cy="331203"/>
              <a:chOff x="0" y="0"/>
              <a:chExt cx="1913890" cy="1913890"/>
            </a:xfrm>
          </p:grpSpPr>
          <p:sp>
            <p:nvSpPr>
              <p:cNvPr id="7" name="Freeform 7"/>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FCC287"/>
              </a:solidFill>
            </p:spPr>
          </p:sp>
        </p:grpSp>
        <p:grpSp>
          <p:nvGrpSpPr>
            <p:cNvPr id="8" name="Group 8"/>
            <p:cNvGrpSpPr/>
            <p:nvPr/>
          </p:nvGrpSpPr>
          <p:grpSpPr>
            <a:xfrm>
              <a:off x="1321644" y="0"/>
              <a:ext cx="331203" cy="331203"/>
              <a:chOff x="0" y="0"/>
              <a:chExt cx="1913890" cy="1913890"/>
            </a:xfrm>
          </p:grpSpPr>
          <p:sp>
            <p:nvSpPr>
              <p:cNvPr id="9" name="Freeform 9"/>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FCC287"/>
              </a:solidFill>
            </p:spPr>
          </p:sp>
        </p:grpSp>
      </p:grpSp>
      <p:sp>
        <p:nvSpPr>
          <p:cNvPr id="10" name="Freeform 10"/>
          <p:cNvSpPr/>
          <p:nvPr/>
        </p:nvSpPr>
        <p:spPr>
          <a:xfrm>
            <a:off x="14571810" y="6372776"/>
            <a:ext cx="6020419" cy="6064524"/>
          </a:xfrm>
          <a:custGeom>
            <a:avLst/>
            <a:gdLst/>
            <a:ahLst/>
            <a:cxnLst/>
            <a:rect l="l" t="t" r="r" b="b"/>
            <a:pathLst>
              <a:path w="6020419" h="6064524">
                <a:moveTo>
                  <a:pt x="0" y="0"/>
                </a:moveTo>
                <a:lnTo>
                  <a:pt x="6020418" y="0"/>
                </a:lnTo>
                <a:lnTo>
                  <a:pt x="6020418" y="6064525"/>
                </a:lnTo>
                <a:lnTo>
                  <a:pt x="0" y="606452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1" name="TextBox 11"/>
          <p:cNvSpPr txBox="1"/>
          <p:nvPr/>
        </p:nvSpPr>
        <p:spPr>
          <a:xfrm>
            <a:off x="1991768" y="1317662"/>
            <a:ext cx="9439397" cy="787149"/>
          </a:xfrm>
          <a:prstGeom prst="rect">
            <a:avLst/>
          </a:prstGeom>
        </p:spPr>
        <p:txBody>
          <a:bodyPr lIns="0" tIns="0" rIns="0" bIns="0" rtlCol="0" anchor="t">
            <a:spAutoFit/>
          </a:bodyPr>
          <a:lstStyle/>
          <a:p>
            <a:pPr>
              <a:lnSpc>
                <a:spcPts val="6042"/>
              </a:lnSpc>
            </a:pPr>
            <a:r>
              <a:rPr lang="en-US" sz="5700">
                <a:solidFill>
                  <a:srgbClr val="000000"/>
                </a:solidFill>
                <a:latin typeface="Source Sans Pro Bold"/>
              </a:rPr>
              <a:t>DATA PRE-PROCESSING 1</a:t>
            </a:r>
          </a:p>
        </p:txBody>
      </p:sp>
      <p:sp>
        <p:nvSpPr>
          <p:cNvPr id="12" name="TextBox 12"/>
          <p:cNvSpPr txBox="1"/>
          <p:nvPr/>
        </p:nvSpPr>
        <p:spPr>
          <a:xfrm>
            <a:off x="2479230" y="3531230"/>
            <a:ext cx="13329541" cy="836838"/>
          </a:xfrm>
          <a:prstGeom prst="rect">
            <a:avLst/>
          </a:prstGeom>
        </p:spPr>
        <p:txBody>
          <a:bodyPr lIns="0" tIns="0" rIns="0" bIns="0" rtlCol="0" anchor="t">
            <a:spAutoFit/>
          </a:bodyPr>
          <a:lstStyle/>
          <a:p>
            <a:pPr algn="just">
              <a:lnSpc>
                <a:spcPts val="3429"/>
              </a:lnSpc>
            </a:pPr>
            <a:r>
              <a:rPr lang="en-US" sz="2348">
                <a:solidFill>
                  <a:srgbClr val="000000"/>
                </a:solidFill>
                <a:latin typeface="Source Sans Pro"/>
              </a:rPr>
              <a:t>The next step is to drop some unneeded column. This is done because there are several columns that will not play an important role in the modeling process later. The list of columns that are not needed are:</a:t>
            </a:r>
          </a:p>
        </p:txBody>
      </p:sp>
      <p:sp>
        <p:nvSpPr>
          <p:cNvPr id="13" name="TextBox 13"/>
          <p:cNvSpPr txBox="1"/>
          <p:nvPr/>
        </p:nvSpPr>
        <p:spPr>
          <a:xfrm>
            <a:off x="1896518" y="5574306"/>
            <a:ext cx="3065502" cy="2936351"/>
          </a:xfrm>
          <a:prstGeom prst="rect">
            <a:avLst/>
          </a:prstGeom>
        </p:spPr>
        <p:txBody>
          <a:bodyPr lIns="0" tIns="0" rIns="0" bIns="0" rtlCol="0" anchor="t">
            <a:spAutoFit/>
          </a:bodyPr>
          <a:lstStyle/>
          <a:p>
            <a:pPr>
              <a:lnSpc>
                <a:spcPts val="3301"/>
              </a:lnSpc>
            </a:pPr>
            <a:r>
              <a:rPr lang="en-US" sz="2706">
                <a:solidFill>
                  <a:srgbClr val="000000"/>
                </a:solidFill>
                <a:latin typeface="Source Sans Pro"/>
              </a:rPr>
              <a:t>'UNNAMED: 0'</a:t>
            </a:r>
          </a:p>
          <a:p>
            <a:pPr>
              <a:lnSpc>
                <a:spcPts val="3301"/>
              </a:lnSpc>
            </a:pPr>
            <a:r>
              <a:rPr lang="en-US" sz="2706">
                <a:solidFill>
                  <a:srgbClr val="000000"/>
                </a:solidFill>
                <a:latin typeface="Source Sans Pro"/>
              </a:rPr>
              <a:t>'ID'</a:t>
            </a:r>
          </a:p>
          <a:p>
            <a:pPr>
              <a:lnSpc>
                <a:spcPts val="3301"/>
              </a:lnSpc>
            </a:pPr>
            <a:r>
              <a:rPr lang="en-US" sz="2706">
                <a:solidFill>
                  <a:srgbClr val="000000"/>
                </a:solidFill>
                <a:latin typeface="Source Sans Pro"/>
              </a:rPr>
              <a:t>'MEMBER_ID'</a:t>
            </a:r>
          </a:p>
          <a:p>
            <a:pPr>
              <a:lnSpc>
                <a:spcPts val="3301"/>
              </a:lnSpc>
            </a:pPr>
            <a:r>
              <a:rPr lang="en-US" sz="2706">
                <a:solidFill>
                  <a:srgbClr val="000000"/>
                </a:solidFill>
                <a:latin typeface="Source Sans Pro"/>
              </a:rPr>
              <a:t>'FUNDED_AMNT'</a:t>
            </a:r>
          </a:p>
          <a:p>
            <a:pPr>
              <a:lnSpc>
                <a:spcPts val="3301"/>
              </a:lnSpc>
            </a:pPr>
            <a:r>
              <a:rPr lang="en-US" sz="2706">
                <a:solidFill>
                  <a:srgbClr val="000000"/>
                </a:solidFill>
                <a:latin typeface="Source Sans Pro"/>
              </a:rPr>
              <a:t>'FUNDED_AMNT_INV'</a:t>
            </a:r>
          </a:p>
          <a:p>
            <a:pPr>
              <a:lnSpc>
                <a:spcPts val="3301"/>
              </a:lnSpc>
            </a:pPr>
            <a:r>
              <a:rPr lang="en-US" sz="2706">
                <a:solidFill>
                  <a:srgbClr val="000000"/>
                </a:solidFill>
                <a:latin typeface="Source Sans Pro"/>
              </a:rPr>
              <a:t>'INT_RATE'</a:t>
            </a:r>
          </a:p>
          <a:p>
            <a:pPr>
              <a:lnSpc>
                <a:spcPts val="3301"/>
              </a:lnSpc>
            </a:pPr>
            <a:r>
              <a:rPr lang="en-US" sz="2706">
                <a:solidFill>
                  <a:srgbClr val="000000"/>
                </a:solidFill>
                <a:latin typeface="Source Sans Pro"/>
              </a:rPr>
              <a:t>'SUB_GRADE'</a:t>
            </a:r>
          </a:p>
        </p:txBody>
      </p:sp>
      <p:sp>
        <p:nvSpPr>
          <p:cNvPr id="14" name="TextBox 14"/>
          <p:cNvSpPr txBox="1"/>
          <p:nvPr/>
        </p:nvSpPr>
        <p:spPr>
          <a:xfrm>
            <a:off x="5752158" y="5574315"/>
            <a:ext cx="5352530" cy="2936342"/>
          </a:xfrm>
          <a:prstGeom prst="rect">
            <a:avLst/>
          </a:prstGeom>
        </p:spPr>
        <p:txBody>
          <a:bodyPr lIns="0" tIns="0" rIns="0" bIns="0" rtlCol="0" anchor="t">
            <a:spAutoFit/>
          </a:bodyPr>
          <a:lstStyle/>
          <a:p>
            <a:pPr>
              <a:lnSpc>
                <a:spcPts val="3306"/>
              </a:lnSpc>
            </a:pPr>
            <a:r>
              <a:rPr lang="en-US" sz="2709">
                <a:solidFill>
                  <a:srgbClr val="000000"/>
                </a:solidFill>
                <a:latin typeface="Source Sans Pro"/>
              </a:rPr>
              <a:t>'EMP_TITLE'</a:t>
            </a:r>
          </a:p>
          <a:p>
            <a:pPr>
              <a:lnSpc>
                <a:spcPts val="3306"/>
              </a:lnSpc>
            </a:pPr>
            <a:r>
              <a:rPr lang="en-US" sz="2709">
                <a:solidFill>
                  <a:srgbClr val="000000"/>
                </a:solidFill>
                <a:latin typeface="Source Sans Pro"/>
              </a:rPr>
              <a:t>'issue_d'</a:t>
            </a:r>
          </a:p>
          <a:p>
            <a:pPr>
              <a:lnSpc>
                <a:spcPts val="3306"/>
              </a:lnSpc>
            </a:pPr>
            <a:r>
              <a:rPr lang="en-US" sz="2709">
                <a:solidFill>
                  <a:srgbClr val="000000"/>
                </a:solidFill>
                <a:latin typeface="Source Sans Pro"/>
              </a:rPr>
              <a:t>'pymnt_plan'</a:t>
            </a:r>
          </a:p>
          <a:p>
            <a:pPr>
              <a:lnSpc>
                <a:spcPts val="3306"/>
              </a:lnSpc>
            </a:pPr>
            <a:r>
              <a:rPr lang="en-US" sz="2709">
                <a:solidFill>
                  <a:srgbClr val="000000"/>
                </a:solidFill>
                <a:latin typeface="Source Sans Pro"/>
              </a:rPr>
              <a:t>'url'</a:t>
            </a:r>
          </a:p>
          <a:p>
            <a:pPr>
              <a:lnSpc>
                <a:spcPts val="3306"/>
              </a:lnSpc>
            </a:pPr>
            <a:r>
              <a:rPr lang="en-US" sz="2709">
                <a:solidFill>
                  <a:srgbClr val="000000"/>
                </a:solidFill>
                <a:latin typeface="Source Sans Pro"/>
              </a:rPr>
              <a:t>'zip_code'</a:t>
            </a:r>
          </a:p>
          <a:p>
            <a:pPr>
              <a:lnSpc>
                <a:spcPts val="3306"/>
              </a:lnSpc>
            </a:pPr>
            <a:r>
              <a:rPr lang="en-US" sz="2709">
                <a:solidFill>
                  <a:srgbClr val="000000"/>
                </a:solidFill>
                <a:latin typeface="Source Sans Pro"/>
              </a:rPr>
              <a:t>'OUT_PRNCP'</a:t>
            </a:r>
          </a:p>
          <a:p>
            <a:pPr>
              <a:lnSpc>
                <a:spcPts val="3306"/>
              </a:lnSpc>
            </a:pPr>
            <a:r>
              <a:rPr lang="en-US" sz="2709">
                <a:solidFill>
                  <a:srgbClr val="000000"/>
                </a:solidFill>
                <a:latin typeface="Source Sans Pro"/>
              </a:rPr>
              <a:t>'OUT_PRNCP_INV'</a:t>
            </a:r>
          </a:p>
        </p:txBody>
      </p:sp>
      <p:sp>
        <p:nvSpPr>
          <p:cNvPr id="15" name="TextBox 15"/>
          <p:cNvSpPr txBox="1"/>
          <p:nvPr/>
        </p:nvSpPr>
        <p:spPr>
          <a:xfrm>
            <a:off x="9083604" y="5574306"/>
            <a:ext cx="4426030" cy="2936351"/>
          </a:xfrm>
          <a:prstGeom prst="rect">
            <a:avLst/>
          </a:prstGeom>
        </p:spPr>
        <p:txBody>
          <a:bodyPr lIns="0" tIns="0" rIns="0" bIns="0" rtlCol="0" anchor="t">
            <a:spAutoFit/>
          </a:bodyPr>
          <a:lstStyle/>
          <a:p>
            <a:pPr>
              <a:lnSpc>
                <a:spcPts val="3301"/>
              </a:lnSpc>
              <a:spcBef>
                <a:spcPct val="0"/>
              </a:spcBef>
            </a:pPr>
            <a:r>
              <a:rPr lang="en-US" sz="2706">
                <a:solidFill>
                  <a:srgbClr val="000000"/>
                </a:solidFill>
                <a:latin typeface="Source Sans Pro"/>
              </a:rPr>
              <a:t>'TOTAL_PYMNT'</a:t>
            </a:r>
          </a:p>
          <a:p>
            <a:pPr>
              <a:lnSpc>
                <a:spcPts val="3301"/>
              </a:lnSpc>
              <a:spcBef>
                <a:spcPct val="0"/>
              </a:spcBef>
            </a:pPr>
            <a:r>
              <a:rPr lang="en-US" sz="2706">
                <a:solidFill>
                  <a:srgbClr val="000000"/>
                </a:solidFill>
                <a:latin typeface="Source Sans Pro"/>
              </a:rPr>
              <a:t>'TOTAL_PYMNT_INV'</a:t>
            </a:r>
          </a:p>
          <a:p>
            <a:pPr>
              <a:lnSpc>
                <a:spcPts val="3301"/>
              </a:lnSpc>
              <a:spcBef>
                <a:spcPct val="0"/>
              </a:spcBef>
            </a:pPr>
            <a:r>
              <a:rPr lang="en-US" sz="2706">
                <a:solidFill>
                  <a:srgbClr val="000000"/>
                </a:solidFill>
                <a:latin typeface="Source Sans Pro"/>
              </a:rPr>
              <a:t>'TOTAL_REC_PRNCP'</a:t>
            </a:r>
          </a:p>
          <a:p>
            <a:pPr>
              <a:lnSpc>
                <a:spcPts val="3301"/>
              </a:lnSpc>
              <a:spcBef>
                <a:spcPct val="0"/>
              </a:spcBef>
            </a:pPr>
            <a:r>
              <a:rPr lang="en-US" sz="2706">
                <a:solidFill>
                  <a:srgbClr val="000000"/>
                </a:solidFill>
                <a:latin typeface="Source Sans Pro"/>
              </a:rPr>
              <a:t>'TOTAL_REC_INT'</a:t>
            </a:r>
          </a:p>
          <a:p>
            <a:pPr>
              <a:lnSpc>
                <a:spcPts val="3301"/>
              </a:lnSpc>
              <a:spcBef>
                <a:spcPct val="0"/>
              </a:spcBef>
            </a:pPr>
            <a:r>
              <a:rPr lang="en-US" sz="2706">
                <a:solidFill>
                  <a:srgbClr val="000000"/>
                </a:solidFill>
                <a:latin typeface="Source Sans Pro"/>
              </a:rPr>
              <a:t>'TOTAL_REC_LATE_FEE'</a:t>
            </a:r>
          </a:p>
          <a:p>
            <a:pPr>
              <a:lnSpc>
                <a:spcPts val="3301"/>
              </a:lnSpc>
              <a:spcBef>
                <a:spcPct val="0"/>
              </a:spcBef>
            </a:pPr>
            <a:r>
              <a:rPr lang="en-US" sz="2706">
                <a:solidFill>
                  <a:srgbClr val="000000"/>
                </a:solidFill>
                <a:latin typeface="Source Sans Pro"/>
              </a:rPr>
              <a:t>'RECOVERIES'</a:t>
            </a:r>
          </a:p>
          <a:p>
            <a:pPr>
              <a:lnSpc>
                <a:spcPts val="3301"/>
              </a:lnSpc>
              <a:spcBef>
                <a:spcPct val="0"/>
              </a:spcBef>
            </a:pPr>
            <a:r>
              <a:rPr lang="en-US" sz="2706">
                <a:solidFill>
                  <a:srgbClr val="000000"/>
                </a:solidFill>
                <a:latin typeface="Source Sans Pro"/>
              </a:rPr>
              <a:t>'COLLECTION_RECOVERY_FEE'</a:t>
            </a:r>
          </a:p>
        </p:txBody>
      </p:sp>
      <p:sp>
        <p:nvSpPr>
          <p:cNvPr id="16" name="TextBox 16"/>
          <p:cNvSpPr txBox="1"/>
          <p:nvPr/>
        </p:nvSpPr>
        <p:spPr>
          <a:xfrm>
            <a:off x="13115557" y="5574315"/>
            <a:ext cx="3094434" cy="840851"/>
          </a:xfrm>
          <a:prstGeom prst="rect">
            <a:avLst/>
          </a:prstGeom>
        </p:spPr>
        <p:txBody>
          <a:bodyPr lIns="0" tIns="0" rIns="0" bIns="0" rtlCol="0" anchor="t">
            <a:spAutoFit/>
          </a:bodyPr>
          <a:lstStyle/>
          <a:p>
            <a:pPr>
              <a:lnSpc>
                <a:spcPts val="3301"/>
              </a:lnSpc>
              <a:spcBef>
                <a:spcPct val="0"/>
              </a:spcBef>
            </a:pPr>
            <a:r>
              <a:rPr lang="en-US" sz="2706">
                <a:solidFill>
                  <a:srgbClr val="000000"/>
                </a:solidFill>
                <a:latin typeface="Source Sans Pro"/>
              </a:rPr>
              <a:t>'LAST_PYMNT_D'</a:t>
            </a:r>
          </a:p>
          <a:p>
            <a:pPr>
              <a:lnSpc>
                <a:spcPts val="3301"/>
              </a:lnSpc>
              <a:spcBef>
                <a:spcPct val="0"/>
              </a:spcBef>
            </a:pPr>
            <a:r>
              <a:rPr lang="en-US" sz="2706">
                <a:solidFill>
                  <a:srgbClr val="000000"/>
                </a:solidFill>
                <a:latin typeface="Source Sans Pro"/>
              </a:rPr>
              <a:t>'LAST_PYMNT_AMNT'</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991768" y="846044"/>
            <a:ext cx="1239636" cy="248402"/>
            <a:chOff x="0" y="0"/>
            <a:chExt cx="1652847" cy="331203"/>
          </a:xfrm>
        </p:grpSpPr>
        <p:grpSp>
          <p:nvGrpSpPr>
            <p:cNvPr id="3" name="Group 3"/>
            <p:cNvGrpSpPr/>
            <p:nvPr/>
          </p:nvGrpSpPr>
          <p:grpSpPr>
            <a:xfrm>
              <a:off x="0" y="0"/>
              <a:ext cx="331203" cy="331203"/>
              <a:chOff x="0" y="0"/>
              <a:chExt cx="1913890" cy="1913890"/>
            </a:xfrm>
          </p:grpSpPr>
          <p:sp>
            <p:nvSpPr>
              <p:cNvPr id="4" name="Freeform 4"/>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FCC287"/>
              </a:solidFill>
            </p:spPr>
          </p:sp>
        </p:grpSp>
        <p:grpSp>
          <p:nvGrpSpPr>
            <p:cNvPr id="5" name="Group 5"/>
            <p:cNvGrpSpPr/>
            <p:nvPr/>
          </p:nvGrpSpPr>
          <p:grpSpPr>
            <a:xfrm>
              <a:off x="664779" y="0"/>
              <a:ext cx="331203" cy="331203"/>
              <a:chOff x="0" y="0"/>
              <a:chExt cx="1913890" cy="1913890"/>
            </a:xfrm>
          </p:grpSpPr>
          <p:sp>
            <p:nvSpPr>
              <p:cNvPr id="6" name="Freeform 6"/>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FCC287"/>
              </a:solidFill>
            </p:spPr>
          </p:sp>
        </p:grpSp>
        <p:grpSp>
          <p:nvGrpSpPr>
            <p:cNvPr id="7" name="Group 7"/>
            <p:cNvGrpSpPr/>
            <p:nvPr/>
          </p:nvGrpSpPr>
          <p:grpSpPr>
            <a:xfrm>
              <a:off x="1321644" y="0"/>
              <a:ext cx="331203" cy="331203"/>
              <a:chOff x="0" y="0"/>
              <a:chExt cx="1913890" cy="1913890"/>
            </a:xfrm>
          </p:grpSpPr>
          <p:sp>
            <p:nvSpPr>
              <p:cNvPr id="8" name="Freeform 8"/>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FCC287"/>
              </a:solidFill>
            </p:spPr>
          </p:sp>
        </p:grpSp>
      </p:grpSp>
      <p:sp>
        <p:nvSpPr>
          <p:cNvPr id="9" name="Freeform 9"/>
          <p:cNvSpPr/>
          <p:nvPr/>
        </p:nvSpPr>
        <p:spPr>
          <a:xfrm>
            <a:off x="14571810" y="6372776"/>
            <a:ext cx="6020419" cy="6064524"/>
          </a:xfrm>
          <a:custGeom>
            <a:avLst/>
            <a:gdLst/>
            <a:ahLst/>
            <a:cxnLst/>
            <a:rect l="l" t="t" r="r" b="b"/>
            <a:pathLst>
              <a:path w="6020419" h="6064524">
                <a:moveTo>
                  <a:pt x="0" y="0"/>
                </a:moveTo>
                <a:lnTo>
                  <a:pt x="6020418" y="0"/>
                </a:lnTo>
                <a:lnTo>
                  <a:pt x="6020418" y="6064525"/>
                </a:lnTo>
                <a:lnTo>
                  <a:pt x="0" y="606452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0" name="Freeform 10"/>
          <p:cNvSpPr/>
          <p:nvPr/>
        </p:nvSpPr>
        <p:spPr>
          <a:xfrm>
            <a:off x="7674711" y="5283631"/>
            <a:ext cx="8134059" cy="3069682"/>
          </a:xfrm>
          <a:custGeom>
            <a:avLst/>
            <a:gdLst/>
            <a:ahLst/>
            <a:cxnLst/>
            <a:rect l="l" t="t" r="r" b="b"/>
            <a:pathLst>
              <a:path w="8134059" h="3069682">
                <a:moveTo>
                  <a:pt x="0" y="0"/>
                </a:moveTo>
                <a:lnTo>
                  <a:pt x="8134059" y="0"/>
                </a:lnTo>
                <a:lnTo>
                  <a:pt x="8134059" y="3069681"/>
                </a:lnTo>
                <a:lnTo>
                  <a:pt x="0" y="3069681"/>
                </a:lnTo>
                <a:lnTo>
                  <a:pt x="0" y="0"/>
                </a:lnTo>
                <a:close/>
              </a:path>
            </a:pathLst>
          </a:custGeom>
          <a:blipFill>
            <a:blip r:embed="rId4"/>
            <a:stretch>
              <a:fillRect/>
            </a:stretch>
          </a:blipFill>
        </p:spPr>
      </p:sp>
      <p:sp>
        <p:nvSpPr>
          <p:cNvPr id="11" name="TextBox 11"/>
          <p:cNvSpPr txBox="1"/>
          <p:nvPr/>
        </p:nvSpPr>
        <p:spPr>
          <a:xfrm>
            <a:off x="2069655" y="2146653"/>
            <a:ext cx="13329541" cy="946427"/>
          </a:xfrm>
          <a:prstGeom prst="rect">
            <a:avLst/>
          </a:prstGeom>
        </p:spPr>
        <p:txBody>
          <a:bodyPr lIns="0" tIns="0" rIns="0" bIns="0" rtlCol="0" anchor="t">
            <a:spAutoFit/>
          </a:bodyPr>
          <a:lstStyle/>
          <a:p>
            <a:pPr marL="744617" lvl="1" indent="-372309">
              <a:lnSpc>
                <a:spcPts val="8622"/>
              </a:lnSpc>
              <a:buFont typeface="Arial"/>
              <a:buChar char="•"/>
            </a:pPr>
            <a:r>
              <a:rPr lang="en-US" sz="3448">
                <a:solidFill>
                  <a:srgbClr val="000000"/>
                </a:solidFill>
                <a:latin typeface="Source Sans Pro"/>
              </a:rPr>
              <a:t>CHANGE LOAN STATUS FOR ONLY 2 CATEGORIES</a:t>
            </a:r>
          </a:p>
        </p:txBody>
      </p:sp>
      <p:sp>
        <p:nvSpPr>
          <p:cNvPr id="12" name="TextBox 12"/>
          <p:cNvSpPr txBox="1"/>
          <p:nvPr/>
        </p:nvSpPr>
        <p:spPr>
          <a:xfrm>
            <a:off x="1991768" y="1317662"/>
            <a:ext cx="9439397" cy="787149"/>
          </a:xfrm>
          <a:prstGeom prst="rect">
            <a:avLst/>
          </a:prstGeom>
        </p:spPr>
        <p:txBody>
          <a:bodyPr lIns="0" tIns="0" rIns="0" bIns="0" rtlCol="0" anchor="t">
            <a:spAutoFit/>
          </a:bodyPr>
          <a:lstStyle/>
          <a:p>
            <a:pPr>
              <a:lnSpc>
                <a:spcPts val="6042"/>
              </a:lnSpc>
            </a:pPr>
            <a:r>
              <a:rPr lang="en-US" sz="5700">
                <a:solidFill>
                  <a:srgbClr val="000000"/>
                </a:solidFill>
                <a:latin typeface="Source Sans Pro Bold"/>
              </a:rPr>
              <a:t>DATA PRE-PROCESSING 1</a:t>
            </a:r>
          </a:p>
        </p:txBody>
      </p:sp>
      <p:sp>
        <p:nvSpPr>
          <p:cNvPr id="13" name="TextBox 13"/>
          <p:cNvSpPr txBox="1"/>
          <p:nvPr/>
        </p:nvSpPr>
        <p:spPr>
          <a:xfrm>
            <a:off x="2479230" y="3531230"/>
            <a:ext cx="13329541" cy="836838"/>
          </a:xfrm>
          <a:prstGeom prst="rect">
            <a:avLst/>
          </a:prstGeom>
        </p:spPr>
        <p:txBody>
          <a:bodyPr lIns="0" tIns="0" rIns="0" bIns="0" rtlCol="0" anchor="t">
            <a:spAutoFit/>
          </a:bodyPr>
          <a:lstStyle/>
          <a:p>
            <a:pPr algn="just">
              <a:lnSpc>
                <a:spcPts val="3429"/>
              </a:lnSpc>
            </a:pPr>
            <a:r>
              <a:rPr lang="en-US" sz="2348">
                <a:solidFill>
                  <a:srgbClr val="000000"/>
                </a:solidFill>
                <a:latin typeface="Source Sans Pro"/>
              </a:rPr>
              <a:t>The reason i change loan status for only 2 categories is because I see only 2 categories that can be a benchmark for whether a credit loan is accepted or not</a:t>
            </a:r>
          </a:p>
        </p:txBody>
      </p:sp>
      <p:sp>
        <p:nvSpPr>
          <p:cNvPr id="14" name="TextBox 14"/>
          <p:cNvSpPr txBox="1"/>
          <p:nvPr/>
        </p:nvSpPr>
        <p:spPr>
          <a:xfrm>
            <a:off x="2479230" y="4852240"/>
            <a:ext cx="4631900" cy="3408588"/>
          </a:xfrm>
          <a:prstGeom prst="rect">
            <a:avLst/>
          </a:prstGeom>
        </p:spPr>
        <p:txBody>
          <a:bodyPr lIns="0" tIns="0" rIns="0" bIns="0" rtlCol="0" anchor="t">
            <a:spAutoFit/>
          </a:bodyPr>
          <a:lstStyle/>
          <a:p>
            <a:pPr algn="just">
              <a:lnSpc>
                <a:spcPts val="3429"/>
              </a:lnSpc>
            </a:pPr>
            <a:r>
              <a:rPr lang="en-US" sz="2348">
                <a:solidFill>
                  <a:srgbClr val="000000"/>
                </a:solidFill>
                <a:latin typeface="Source Sans Pro"/>
              </a:rPr>
              <a:t>The following is a list of loan statuses in the dataset. At this moment </a:t>
            </a:r>
            <a:r>
              <a:rPr lang="en-US" sz="2348">
                <a:solidFill>
                  <a:srgbClr val="000000"/>
                </a:solidFill>
                <a:latin typeface="Source Sans Pro Bold"/>
              </a:rPr>
              <a:t>I only took 2 categories, namely "Fully Paid" &amp; "Charged Off"</a:t>
            </a:r>
            <a:r>
              <a:rPr lang="en-US" sz="2348">
                <a:solidFill>
                  <a:srgbClr val="000000"/>
                </a:solidFill>
                <a:latin typeface="Source Sans Pro"/>
              </a:rPr>
              <a:t>. The reason is that these 2 categories already have certainty regarding loan status and it is unlikely that any changes will occur</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991768" y="846044"/>
            <a:ext cx="1239636" cy="248402"/>
            <a:chOff x="0" y="0"/>
            <a:chExt cx="1652847" cy="331203"/>
          </a:xfrm>
        </p:grpSpPr>
        <p:grpSp>
          <p:nvGrpSpPr>
            <p:cNvPr id="3" name="Group 3"/>
            <p:cNvGrpSpPr/>
            <p:nvPr/>
          </p:nvGrpSpPr>
          <p:grpSpPr>
            <a:xfrm>
              <a:off x="0" y="0"/>
              <a:ext cx="331203" cy="331203"/>
              <a:chOff x="0" y="0"/>
              <a:chExt cx="1913890" cy="1913890"/>
            </a:xfrm>
          </p:grpSpPr>
          <p:sp>
            <p:nvSpPr>
              <p:cNvPr id="4" name="Freeform 4"/>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FCC287"/>
              </a:solidFill>
            </p:spPr>
          </p:sp>
        </p:grpSp>
        <p:grpSp>
          <p:nvGrpSpPr>
            <p:cNvPr id="5" name="Group 5"/>
            <p:cNvGrpSpPr/>
            <p:nvPr/>
          </p:nvGrpSpPr>
          <p:grpSpPr>
            <a:xfrm>
              <a:off x="664779" y="0"/>
              <a:ext cx="331203" cy="331203"/>
              <a:chOff x="0" y="0"/>
              <a:chExt cx="1913890" cy="1913890"/>
            </a:xfrm>
          </p:grpSpPr>
          <p:sp>
            <p:nvSpPr>
              <p:cNvPr id="6" name="Freeform 6"/>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FCC287"/>
              </a:solidFill>
            </p:spPr>
          </p:sp>
        </p:grpSp>
        <p:grpSp>
          <p:nvGrpSpPr>
            <p:cNvPr id="7" name="Group 7"/>
            <p:cNvGrpSpPr/>
            <p:nvPr/>
          </p:nvGrpSpPr>
          <p:grpSpPr>
            <a:xfrm>
              <a:off x="1321644" y="0"/>
              <a:ext cx="331203" cy="331203"/>
              <a:chOff x="0" y="0"/>
              <a:chExt cx="1913890" cy="1913890"/>
            </a:xfrm>
          </p:grpSpPr>
          <p:sp>
            <p:nvSpPr>
              <p:cNvPr id="8" name="Freeform 8"/>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FCC287"/>
              </a:solidFill>
            </p:spPr>
          </p:sp>
        </p:grpSp>
      </p:grpSp>
      <p:sp>
        <p:nvSpPr>
          <p:cNvPr id="9" name="Freeform 9"/>
          <p:cNvSpPr/>
          <p:nvPr/>
        </p:nvSpPr>
        <p:spPr>
          <a:xfrm>
            <a:off x="14571810" y="6372776"/>
            <a:ext cx="6020419" cy="6064524"/>
          </a:xfrm>
          <a:custGeom>
            <a:avLst/>
            <a:gdLst/>
            <a:ahLst/>
            <a:cxnLst/>
            <a:rect l="l" t="t" r="r" b="b"/>
            <a:pathLst>
              <a:path w="6020419" h="6064524">
                <a:moveTo>
                  <a:pt x="0" y="0"/>
                </a:moveTo>
                <a:lnTo>
                  <a:pt x="6020418" y="0"/>
                </a:lnTo>
                <a:lnTo>
                  <a:pt x="6020418" y="6064525"/>
                </a:lnTo>
                <a:lnTo>
                  <a:pt x="0" y="606452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0" name="TextBox 10"/>
          <p:cNvSpPr txBox="1"/>
          <p:nvPr/>
        </p:nvSpPr>
        <p:spPr>
          <a:xfrm>
            <a:off x="2069655" y="2146653"/>
            <a:ext cx="13329541" cy="945062"/>
          </a:xfrm>
          <a:prstGeom prst="rect">
            <a:avLst/>
          </a:prstGeom>
        </p:spPr>
        <p:txBody>
          <a:bodyPr lIns="0" tIns="0" rIns="0" bIns="0" rtlCol="0" anchor="t">
            <a:spAutoFit/>
          </a:bodyPr>
          <a:lstStyle/>
          <a:p>
            <a:pPr marL="744617" lvl="1" indent="-372308">
              <a:lnSpc>
                <a:spcPts val="8622"/>
              </a:lnSpc>
              <a:buFont typeface="Arial"/>
              <a:buChar char="•"/>
            </a:pPr>
            <a:r>
              <a:rPr lang="en-US" sz="3448">
                <a:solidFill>
                  <a:srgbClr val="000000"/>
                </a:solidFill>
                <a:latin typeface="Source Sans Pro"/>
              </a:rPr>
              <a:t>SEPARATE DATA BASED ON CATEGORICAL &amp; NUMERICAL</a:t>
            </a:r>
          </a:p>
        </p:txBody>
      </p:sp>
      <p:sp>
        <p:nvSpPr>
          <p:cNvPr id="11" name="TextBox 11"/>
          <p:cNvSpPr txBox="1"/>
          <p:nvPr/>
        </p:nvSpPr>
        <p:spPr>
          <a:xfrm>
            <a:off x="1991768" y="1317662"/>
            <a:ext cx="9439397" cy="787149"/>
          </a:xfrm>
          <a:prstGeom prst="rect">
            <a:avLst/>
          </a:prstGeom>
        </p:spPr>
        <p:txBody>
          <a:bodyPr lIns="0" tIns="0" rIns="0" bIns="0" rtlCol="0" anchor="t">
            <a:spAutoFit/>
          </a:bodyPr>
          <a:lstStyle/>
          <a:p>
            <a:pPr>
              <a:lnSpc>
                <a:spcPts val="6042"/>
              </a:lnSpc>
            </a:pPr>
            <a:r>
              <a:rPr lang="en-US" sz="5700">
                <a:solidFill>
                  <a:srgbClr val="000000"/>
                </a:solidFill>
                <a:latin typeface="Source Sans Pro Bold"/>
              </a:rPr>
              <a:t>DATA PRE-PROCESSING 1</a:t>
            </a:r>
          </a:p>
        </p:txBody>
      </p:sp>
      <p:sp>
        <p:nvSpPr>
          <p:cNvPr id="12" name="TextBox 12"/>
          <p:cNvSpPr txBox="1"/>
          <p:nvPr/>
        </p:nvSpPr>
        <p:spPr>
          <a:xfrm>
            <a:off x="2479230" y="3786436"/>
            <a:ext cx="13329541" cy="2846874"/>
          </a:xfrm>
          <a:prstGeom prst="rect">
            <a:avLst/>
          </a:prstGeom>
        </p:spPr>
        <p:txBody>
          <a:bodyPr lIns="0" tIns="0" rIns="0" bIns="0" rtlCol="0" anchor="t">
            <a:spAutoFit/>
          </a:bodyPr>
          <a:lstStyle/>
          <a:p>
            <a:pPr algn="just">
              <a:lnSpc>
                <a:spcPts val="4627"/>
              </a:lnSpc>
            </a:pPr>
            <a:r>
              <a:rPr lang="en-US" sz="2348">
                <a:solidFill>
                  <a:srgbClr val="000000"/>
                </a:solidFill>
                <a:latin typeface="Source Sans Pro"/>
              </a:rPr>
              <a:t>The process of separating data based on categorical and numerical is useful when entering the data transformation process (encoding categorical data). Because we will find it easy to find out which column contains categorical data so that the encoding process can take place more quickly.</a:t>
            </a:r>
          </a:p>
          <a:p>
            <a:pPr algn="just">
              <a:lnSpc>
                <a:spcPts val="4627"/>
              </a:lnSpc>
            </a:pPr>
            <a:endParaRPr lang="en-US" sz="2348">
              <a:solidFill>
                <a:srgbClr val="000000"/>
              </a:solidFill>
              <a:latin typeface="Source Sans Pro"/>
            </a:endParaRPr>
          </a:p>
          <a:p>
            <a:pPr algn="just">
              <a:lnSpc>
                <a:spcPts val="4627"/>
              </a:lnSpc>
            </a:pPr>
            <a:r>
              <a:rPr lang="en-US" sz="2348">
                <a:solidFill>
                  <a:srgbClr val="000000"/>
                </a:solidFill>
                <a:latin typeface="Source Sans Pro"/>
              </a:rPr>
              <a:t>To see the complete process of separated data, you can look at the ipynb file in the repository</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2164</Words>
  <Application>Microsoft Office PowerPoint</Application>
  <PresentationFormat>Custom</PresentationFormat>
  <Paragraphs>167</Paragraphs>
  <Slides>33</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33</vt:i4>
      </vt:variant>
    </vt:vector>
  </HeadingPairs>
  <TitlesOfParts>
    <vt:vector size="38" baseType="lpstr">
      <vt:lpstr>Source Sans Pro</vt:lpstr>
      <vt:lpstr>Arial</vt:lpstr>
      <vt:lpstr>Calibri</vt:lpstr>
      <vt:lpstr>Source Sans Pro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DS 1 Project</dc:title>
  <dc:creator>GueHTS</dc:creator>
  <cp:lastModifiedBy>Hardianto Tandi Seno</cp:lastModifiedBy>
  <cp:revision>2</cp:revision>
  <dcterms:created xsi:type="dcterms:W3CDTF">2006-08-16T00:00:00Z</dcterms:created>
  <dcterms:modified xsi:type="dcterms:W3CDTF">2023-06-14T07:58:07Z</dcterms:modified>
  <dc:identifier>DAFlsR2YHMs</dc:identifier>
</cp:coreProperties>
</file>